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28" r:id="rId2"/>
    <p:sldId id="270" r:id="rId3"/>
    <p:sldId id="521" r:id="rId4"/>
    <p:sldId id="518" r:id="rId5"/>
    <p:sldId id="2358" r:id="rId6"/>
    <p:sldId id="2359" r:id="rId7"/>
    <p:sldId id="2360" r:id="rId8"/>
    <p:sldId id="529" r:id="rId9"/>
    <p:sldId id="465" r:id="rId10"/>
    <p:sldId id="2357" r:id="rId11"/>
    <p:sldId id="264" r:id="rId12"/>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pros Miranthis" initials="KM" lastIdx="15" clrIdx="0">
    <p:extLst>
      <p:ext uri="{19B8F6BF-5375-455C-9EA6-DF929625EA0E}">
        <p15:presenceInfo xmlns:p15="http://schemas.microsoft.com/office/powerpoint/2012/main" userId="S::kmiran@unilife.com.cy::a80fca29-fd08-4c73-98f8-cab56459e6b3" providerId="AD"/>
      </p:ext>
    </p:extLst>
  </p:cmAuthor>
  <p:cmAuthor id="2" name="Emilia Orphanidou" initials="EO" lastIdx="5" clrIdx="1">
    <p:extLst>
      <p:ext uri="{19B8F6BF-5375-455C-9EA6-DF929625EA0E}">
        <p15:presenceInfo xmlns:p15="http://schemas.microsoft.com/office/powerpoint/2012/main" userId="S::e.orphanidou@unilife.com.cy::2e6d1c6a-bf15-436c-81c0-d428280e49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01A"/>
    <a:srgbClr val="70AD47"/>
    <a:srgbClr val="D3D9DB"/>
    <a:srgbClr val="B1C7C6"/>
    <a:srgbClr val="339966"/>
    <a:srgbClr val="F2F2F2"/>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6" d="100"/>
          <a:sy n="106" d="100"/>
        </p:scale>
        <p:origin x="79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61823418-067B-4009-85CF-6BDF04CA69B4}" type="datetimeFigureOut">
              <a:rPr lang="en-US" smtClean="0"/>
              <a:t>12/28/2023</a:t>
            </a:fld>
            <a:endParaRPr lang="en-US"/>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6E958015-24B8-4C62-9042-8CBF95F5FB0D}" type="slidenum">
              <a:rPr lang="en-US" smtClean="0"/>
              <a:t>‹#›</a:t>
            </a:fld>
            <a:endParaRPr lang="en-US"/>
          </a:p>
        </p:txBody>
      </p:sp>
    </p:spTree>
    <p:extLst>
      <p:ext uri="{BB962C8B-B14F-4D97-AF65-F5344CB8AC3E}">
        <p14:creationId xmlns:p14="http://schemas.microsoft.com/office/powerpoint/2010/main" val="158409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exels.com/photo/photo-of-person-holding-mobile-phone-3183153/"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pexels.com/photo/person-holding-white-printer-paper-3740390/" TargetMode="External"/><Relationship Id="rId4" Type="http://schemas.openxmlformats.org/officeDocument/2006/relationships/hyperlink" Target="https://www.pexels.com/photo/photo-of-person-using-laptop-3183174/"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7859375" y="-12779375"/>
            <a:ext cx="24003000" cy="13503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79450" y="4705350"/>
            <a:ext cx="5407290" cy="44267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984575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Links:</a:t>
            </a:r>
          </a:p>
          <a:p>
            <a:endParaRPr lang="en-US" dirty="0"/>
          </a:p>
          <a:p>
            <a:r>
              <a:rPr lang="en-US" dirty="0">
                <a:hlinkClick r:id="rId3"/>
              </a:rPr>
              <a:t>https://www.pexels.com/photo/photo-of-person-holding-mobile-phone-3183153/</a:t>
            </a:r>
            <a:endParaRPr lang="en-US" dirty="0"/>
          </a:p>
          <a:p>
            <a:r>
              <a:rPr lang="en-US" dirty="0">
                <a:hlinkClick r:id="rId4"/>
              </a:rPr>
              <a:t>https://www.pexels.com/photo/photo-of-person-using-laptop-3183174/</a:t>
            </a:r>
            <a:endParaRPr lang="en-US" dirty="0"/>
          </a:p>
          <a:p>
            <a:r>
              <a:rPr lang="en-US" dirty="0">
                <a:hlinkClick r:id="rId5"/>
              </a:rPr>
              <a:t>https://www.pexels.com/photo/person-holding-white-printer-paper-3740390/</a:t>
            </a:r>
            <a:endParaRPr lang="en-US" dirty="0"/>
          </a:p>
        </p:txBody>
      </p:sp>
      <p:sp>
        <p:nvSpPr>
          <p:cNvPr id="4" name="Slide Number Placeholder 3"/>
          <p:cNvSpPr>
            <a:spLocks noGrp="1"/>
          </p:cNvSpPr>
          <p:nvPr>
            <p:ph type="sldNum" sz="quarter" idx="5"/>
          </p:nvPr>
        </p:nvSpPr>
        <p:spPr/>
        <p:txBody>
          <a:bodyPr/>
          <a:lstStyle/>
          <a:p>
            <a:fld id="{D6951C39-0268-42A5-8FFF-46DA530D381A}" type="slidenum">
              <a:rPr lang="en-US" smtClean="0"/>
              <a:t>2</a:t>
            </a:fld>
            <a:endParaRPr lang="en-US"/>
          </a:p>
        </p:txBody>
      </p:sp>
    </p:spTree>
    <p:extLst>
      <p:ext uri="{BB962C8B-B14F-4D97-AF65-F5344CB8AC3E}">
        <p14:creationId xmlns:p14="http://schemas.microsoft.com/office/powerpoint/2010/main" val="199468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21F57F33-C25D-4106-B49D-9C0CEEF2FFFA}" type="slidenum">
              <a:rPr lang="id-ID" smtClean="0"/>
              <a:t>9</a:t>
            </a:fld>
            <a:endParaRPr lang="id-ID"/>
          </a:p>
        </p:txBody>
      </p:sp>
    </p:spTree>
    <p:extLst>
      <p:ext uri="{BB962C8B-B14F-4D97-AF65-F5344CB8AC3E}">
        <p14:creationId xmlns:p14="http://schemas.microsoft.com/office/powerpoint/2010/main" val="1722962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28565-7391-42E9-9F7C-80FD4464B4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68183E-F73D-4EEF-A2BB-41910257B0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68E53B-81F4-4F4F-990D-32641B011259}"/>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5A02CC9E-5517-4174-B949-D4BF6468CC2C}"/>
              </a:ext>
            </a:extLst>
          </p:cNvPr>
          <p:cNvSpPr>
            <a:spLocks noGrp="1"/>
          </p:cNvSpPr>
          <p:nvPr>
            <p:ph type="sldNum" sz="quarter" idx="12"/>
          </p:nvPr>
        </p:nvSpPr>
        <p:spPr>
          <a:xfrm>
            <a:off x="4605131" y="6351657"/>
            <a:ext cx="2743200" cy="365125"/>
          </a:xfrm>
        </p:spPr>
        <p:txBody>
          <a:bodyPr/>
          <a:lstStyle/>
          <a:p>
            <a:fld id="{8DC175FB-C54F-4A94-ACE8-5C9BF3789BF7}" type="slidenum">
              <a:rPr lang="en-US" smtClean="0"/>
              <a:t>‹#›</a:t>
            </a:fld>
            <a:endParaRPr lang="en-US"/>
          </a:p>
        </p:txBody>
      </p:sp>
    </p:spTree>
    <p:extLst>
      <p:ext uri="{BB962C8B-B14F-4D97-AF65-F5344CB8AC3E}">
        <p14:creationId xmlns:p14="http://schemas.microsoft.com/office/powerpoint/2010/main" val="365660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A7AFB-685C-4FE3-A7D8-4798938927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046978-9A26-43D6-86C5-098DD7D35B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2F2CC4-6FDD-4195-97AF-14565D14B94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271A439-36FF-411F-B0F5-809AD261B3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DF1D9-4E23-4C4C-AD5C-8F52B1915DD2}"/>
              </a:ext>
            </a:extLst>
          </p:cNvPr>
          <p:cNvSpPr>
            <a:spLocks noGrp="1"/>
          </p:cNvSpPr>
          <p:nvPr>
            <p:ph type="sldNum" sz="quarter" idx="12"/>
          </p:nvPr>
        </p:nvSpPr>
        <p:spPr/>
        <p:txBody>
          <a:bodyPr/>
          <a:lstStyle/>
          <a:p>
            <a:fld id="{8DC175FB-C54F-4A94-ACE8-5C9BF3789BF7}" type="slidenum">
              <a:rPr lang="en-US" smtClean="0"/>
              <a:t>‹#›</a:t>
            </a:fld>
            <a:endParaRPr lang="en-US"/>
          </a:p>
        </p:txBody>
      </p:sp>
    </p:spTree>
    <p:extLst>
      <p:ext uri="{BB962C8B-B14F-4D97-AF65-F5344CB8AC3E}">
        <p14:creationId xmlns:p14="http://schemas.microsoft.com/office/powerpoint/2010/main" val="1068090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7CD1BC-10B1-4D00-B216-634B83890A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1E017E-391A-489B-A246-53CE0692E2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1D0219-6449-46AF-BBC1-D4D357C275B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81AF4B9-0E13-4C1E-B480-7FA2634EA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7C0E5-FF20-4BC2-AD8A-F5A4DC151F4A}"/>
              </a:ext>
            </a:extLst>
          </p:cNvPr>
          <p:cNvSpPr>
            <a:spLocks noGrp="1"/>
          </p:cNvSpPr>
          <p:nvPr>
            <p:ph type="sldNum" sz="quarter" idx="12"/>
          </p:nvPr>
        </p:nvSpPr>
        <p:spPr/>
        <p:txBody>
          <a:bodyPr/>
          <a:lstStyle/>
          <a:p>
            <a:fld id="{8DC175FB-C54F-4A94-ACE8-5C9BF3789BF7}" type="slidenum">
              <a:rPr lang="en-US" smtClean="0"/>
              <a:t>‹#›</a:t>
            </a:fld>
            <a:endParaRPr lang="en-US"/>
          </a:p>
        </p:txBody>
      </p:sp>
    </p:spTree>
    <p:extLst>
      <p:ext uri="{BB962C8B-B14F-4D97-AF65-F5344CB8AC3E}">
        <p14:creationId xmlns:p14="http://schemas.microsoft.com/office/powerpoint/2010/main" val="4202581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49" name="Picture Placeholder 13"/>
          <p:cNvSpPr>
            <a:spLocks noGrp="1"/>
          </p:cNvSpPr>
          <p:nvPr>
            <p:ph type="pic" sz="quarter" idx="14"/>
          </p:nvPr>
        </p:nvSpPr>
        <p:spPr>
          <a:xfrm>
            <a:off x="0" y="0"/>
            <a:ext cx="12192000" cy="6858000"/>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3524703036"/>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4836000" y="2457132"/>
            <a:ext cx="2520000" cy="2520389"/>
          </a:xfrm>
          <a:prstGeom prst="ellipse">
            <a:avLst/>
          </a:prstGeom>
        </p:spPr>
        <p:txBody>
          <a:bodyPr/>
          <a:lstStyle/>
          <a:p>
            <a:endParaRPr lang="ru-RU" dirty="0"/>
          </a:p>
        </p:txBody>
      </p:sp>
      <p:sp>
        <p:nvSpPr>
          <p:cNvPr id="9" name="Рисунок 7"/>
          <p:cNvSpPr>
            <a:spLocks noGrp="1"/>
          </p:cNvSpPr>
          <p:nvPr>
            <p:ph type="pic" sz="quarter" idx="11"/>
          </p:nvPr>
        </p:nvSpPr>
        <p:spPr>
          <a:xfrm>
            <a:off x="1241425" y="2457132"/>
            <a:ext cx="2520000" cy="2520389"/>
          </a:xfrm>
          <a:prstGeom prst="ellipse">
            <a:avLst/>
          </a:prstGeom>
        </p:spPr>
        <p:txBody>
          <a:bodyPr/>
          <a:lstStyle/>
          <a:p>
            <a:endParaRPr lang="ru-RU" dirty="0"/>
          </a:p>
        </p:txBody>
      </p:sp>
      <p:sp>
        <p:nvSpPr>
          <p:cNvPr id="10" name="Рисунок 7"/>
          <p:cNvSpPr>
            <a:spLocks noGrp="1"/>
          </p:cNvSpPr>
          <p:nvPr>
            <p:ph type="pic" sz="quarter" idx="12"/>
          </p:nvPr>
        </p:nvSpPr>
        <p:spPr>
          <a:xfrm>
            <a:off x="8430575" y="2457615"/>
            <a:ext cx="2520000" cy="2519906"/>
          </a:xfrm>
          <a:prstGeom prst="ellipse">
            <a:avLst/>
          </a:prstGeom>
        </p:spPr>
        <p:txBody>
          <a:bodyPr/>
          <a:lstStyle/>
          <a:p>
            <a:endParaRPr lang="ru-RU"/>
          </a:p>
        </p:txBody>
      </p:sp>
    </p:spTree>
    <p:extLst>
      <p:ext uri="{BB962C8B-B14F-4D97-AF65-F5344CB8AC3E}">
        <p14:creationId xmlns:p14="http://schemas.microsoft.com/office/powerpoint/2010/main" val="2973439670"/>
      </p:ext>
    </p:extLst>
  </p:cSld>
  <p:clrMapOvr>
    <a:masterClrMapping/>
  </p:clrMapOvr>
  <p:transition spd="slow">
    <p:cover/>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43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6E2D0-0006-400A-B313-DA42ABD0F7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6FC67C-3D8E-48B0-B32B-0C81C67F83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44CA4-71BD-4670-ADD0-3BBDA5797CD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63EF016-7A02-458A-81D6-9884DCC507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DBA883-E203-4D02-8235-1CE5E1F5F897}"/>
              </a:ext>
            </a:extLst>
          </p:cNvPr>
          <p:cNvSpPr>
            <a:spLocks noGrp="1"/>
          </p:cNvSpPr>
          <p:nvPr>
            <p:ph type="sldNum" sz="quarter" idx="12"/>
          </p:nvPr>
        </p:nvSpPr>
        <p:spPr/>
        <p:txBody>
          <a:bodyPr/>
          <a:lstStyle/>
          <a:p>
            <a:fld id="{8DC175FB-C54F-4A94-ACE8-5C9BF3789BF7}" type="slidenum">
              <a:rPr lang="en-US" smtClean="0"/>
              <a:t>‹#›</a:t>
            </a:fld>
            <a:endParaRPr lang="en-US"/>
          </a:p>
        </p:txBody>
      </p:sp>
    </p:spTree>
    <p:extLst>
      <p:ext uri="{BB962C8B-B14F-4D97-AF65-F5344CB8AC3E}">
        <p14:creationId xmlns:p14="http://schemas.microsoft.com/office/powerpoint/2010/main" val="3243076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497E6-4E5F-4DAB-B605-3CAF8EEA8A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820FBC-6E16-48F8-A552-577B50F914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5DDD59-0351-43B5-902B-01462B4D6925}"/>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3D4602E-6257-4ECE-B8B6-AC823FB27AD3}"/>
              </a:ext>
            </a:extLst>
          </p:cNvPr>
          <p:cNvSpPr>
            <a:spLocks noGrp="1"/>
          </p:cNvSpPr>
          <p:nvPr>
            <p:ph type="sldNum" sz="quarter" idx="12"/>
          </p:nvPr>
        </p:nvSpPr>
        <p:spPr>
          <a:xfrm>
            <a:off x="4724400" y="6356350"/>
            <a:ext cx="2743200" cy="365125"/>
          </a:xfrm>
        </p:spPr>
        <p:txBody>
          <a:bodyPr/>
          <a:lstStyle/>
          <a:p>
            <a:fld id="{8DC175FB-C54F-4A94-ACE8-5C9BF3789BF7}" type="slidenum">
              <a:rPr lang="en-US" smtClean="0"/>
              <a:t>‹#›</a:t>
            </a:fld>
            <a:endParaRPr lang="en-US"/>
          </a:p>
        </p:txBody>
      </p:sp>
    </p:spTree>
    <p:extLst>
      <p:ext uri="{BB962C8B-B14F-4D97-AF65-F5344CB8AC3E}">
        <p14:creationId xmlns:p14="http://schemas.microsoft.com/office/powerpoint/2010/main" val="1584070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C09A3-09E0-4DBA-A8E8-D1B829FBA9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6ACAA6-24E6-435D-852B-33927BC9B8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38B618-6DC1-4846-8A0F-51E7E8C6EF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849AC4-70B9-4018-9892-CCD99210CB9A}"/>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060D8AB4-FF00-4421-B674-00D0BCC62D18}"/>
              </a:ext>
            </a:extLst>
          </p:cNvPr>
          <p:cNvSpPr>
            <a:spLocks noGrp="1"/>
          </p:cNvSpPr>
          <p:nvPr>
            <p:ph type="sldNum" sz="quarter" idx="12"/>
          </p:nvPr>
        </p:nvSpPr>
        <p:spPr>
          <a:xfrm>
            <a:off x="4137991" y="6356350"/>
            <a:ext cx="2743200" cy="365125"/>
          </a:xfrm>
        </p:spPr>
        <p:txBody>
          <a:bodyPr/>
          <a:lstStyle/>
          <a:p>
            <a:fld id="{8DC175FB-C54F-4A94-ACE8-5C9BF3789BF7}" type="slidenum">
              <a:rPr lang="en-US" smtClean="0"/>
              <a:t>‹#›</a:t>
            </a:fld>
            <a:endParaRPr lang="en-US"/>
          </a:p>
        </p:txBody>
      </p:sp>
    </p:spTree>
    <p:extLst>
      <p:ext uri="{BB962C8B-B14F-4D97-AF65-F5344CB8AC3E}">
        <p14:creationId xmlns:p14="http://schemas.microsoft.com/office/powerpoint/2010/main" val="786689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82718-B1C7-4DC8-83B8-929CF16B3D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24E453-D6C4-44D8-84AC-9E613274B2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F666B4-C364-4241-B883-C8E1CFEADE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CDC948-D300-4449-9407-F969AD7028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ADFD5-1A63-4AD8-8A38-DDD0922326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6AB7A9-6733-42F7-8E85-DCBD72B064D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47193CCC-05AE-4970-824A-1EBC8B5D7B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1831AB-606B-4807-A64C-B33DEF69CE27}"/>
              </a:ext>
            </a:extLst>
          </p:cNvPr>
          <p:cNvSpPr>
            <a:spLocks noGrp="1"/>
          </p:cNvSpPr>
          <p:nvPr>
            <p:ph type="sldNum" sz="quarter" idx="12"/>
          </p:nvPr>
        </p:nvSpPr>
        <p:spPr/>
        <p:txBody>
          <a:bodyPr/>
          <a:lstStyle/>
          <a:p>
            <a:fld id="{8DC175FB-C54F-4A94-ACE8-5C9BF3789BF7}" type="slidenum">
              <a:rPr lang="en-US" smtClean="0"/>
              <a:t>‹#›</a:t>
            </a:fld>
            <a:endParaRPr lang="en-US"/>
          </a:p>
        </p:txBody>
      </p:sp>
    </p:spTree>
    <p:extLst>
      <p:ext uri="{BB962C8B-B14F-4D97-AF65-F5344CB8AC3E}">
        <p14:creationId xmlns:p14="http://schemas.microsoft.com/office/powerpoint/2010/main" val="2621860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4102C-5E37-4C49-9C96-EA8AEF2815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271515-49E1-4885-A8AC-2DEC7E976E7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0AE8E46-D83F-4B32-9C84-3EFA2E7117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C53310-B546-4D6E-BFAD-F25C535B5BC7}"/>
              </a:ext>
            </a:extLst>
          </p:cNvPr>
          <p:cNvSpPr>
            <a:spLocks noGrp="1"/>
          </p:cNvSpPr>
          <p:nvPr>
            <p:ph type="sldNum" sz="quarter" idx="12"/>
          </p:nvPr>
        </p:nvSpPr>
        <p:spPr/>
        <p:txBody>
          <a:bodyPr/>
          <a:lstStyle/>
          <a:p>
            <a:fld id="{8DC175FB-C54F-4A94-ACE8-5C9BF3789BF7}" type="slidenum">
              <a:rPr lang="en-US" smtClean="0"/>
              <a:t>‹#›</a:t>
            </a:fld>
            <a:endParaRPr lang="en-US"/>
          </a:p>
        </p:txBody>
      </p:sp>
    </p:spTree>
    <p:extLst>
      <p:ext uri="{BB962C8B-B14F-4D97-AF65-F5344CB8AC3E}">
        <p14:creationId xmlns:p14="http://schemas.microsoft.com/office/powerpoint/2010/main" val="3481194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211C54-30BE-4082-BF7B-1D72F443DB4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503F63F-2157-485D-B4C7-9B6E3DF8F9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AA2867-A0E9-4636-B6A2-2AE8ED48DEBC}"/>
              </a:ext>
            </a:extLst>
          </p:cNvPr>
          <p:cNvSpPr>
            <a:spLocks noGrp="1"/>
          </p:cNvSpPr>
          <p:nvPr>
            <p:ph type="sldNum" sz="quarter" idx="12"/>
          </p:nvPr>
        </p:nvSpPr>
        <p:spPr/>
        <p:txBody>
          <a:bodyPr/>
          <a:lstStyle/>
          <a:p>
            <a:fld id="{8DC175FB-C54F-4A94-ACE8-5C9BF3789BF7}" type="slidenum">
              <a:rPr lang="en-US" smtClean="0"/>
              <a:t>‹#›</a:t>
            </a:fld>
            <a:endParaRPr lang="en-US"/>
          </a:p>
        </p:txBody>
      </p:sp>
    </p:spTree>
    <p:extLst>
      <p:ext uri="{BB962C8B-B14F-4D97-AF65-F5344CB8AC3E}">
        <p14:creationId xmlns:p14="http://schemas.microsoft.com/office/powerpoint/2010/main" val="25422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41ADC-D340-4244-B746-D9C01BB86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44EEC4-4530-4B40-8F92-1BFC8E60B4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C5C9DA-B114-41AB-A909-607A2BE690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05D18B-8838-461D-978B-151AD735A21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6D01DDE-0E91-4F4E-B22B-D439874F97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7E11C5-1E62-46D3-9686-0491B4E86908}"/>
              </a:ext>
            </a:extLst>
          </p:cNvPr>
          <p:cNvSpPr>
            <a:spLocks noGrp="1"/>
          </p:cNvSpPr>
          <p:nvPr>
            <p:ph type="sldNum" sz="quarter" idx="12"/>
          </p:nvPr>
        </p:nvSpPr>
        <p:spPr/>
        <p:txBody>
          <a:bodyPr/>
          <a:lstStyle/>
          <a:p>
            <a:fld id="{8DC175FB-C54F-4A94-ACE8-5C9BF3789BF7}" type="slidenum">
              <a:rPr lang="en-US" smtClean="0"/>
              <a:t>‹#›</a:t>
            </a:fld>
            <a:endParaRPr lang="en-US"/>
          </a:p>
        </p:txBody>
      </p:sp>
    </p:spTree>
    <p:extLst>
      <p:ext uri="{BB962C8B-B14F-4D97-AF65-F5344CB8AC3E}">
        <p14:creationId xmlns:p14="http://schemas.microsoft.com/office/powerpoint/2010/main" val="1559458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D7446-7CC5-41DB-B068-127EC255C5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92091F-6AB9-407B-8856-A1CBA0873E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1B80EA-0055-44D5-A7C0-DA07C1C153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6BC4E5-565C-4A72-9212-6BD5727C592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CC5D5EC-5C4D-4E7F-94C9-5F6690DCE0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6B4AEB-7D13-4A6C-883E-D3728D08C55D}"/>
              </a:ext>
            </a:extLst>
          </p:cNvPr>
          <p:cNvSpPr>
            <a:spLocks noGrp="1"/>
          </p:cNvSpPr>
          <p:nvPr>
            <p:ph type="sldNum" sz="quarter" idx="12"/>
          </p:nvPr>
        </p:nvSpPr>
        <p:spPr/>
        <p:txBody>
          <a:bodyPr/>
          <a:lstStyle/>
          <a:p>
            <a:fld id="{8DC175FB-C54F-4A94-ACE8-5C9BF3789BF7}" type="slidenum">
              <a:rPr lang="en-US" smtClean="0"/>
              <a:t>‹#›</a:t>
            </a:fld>
            <a:endParaRPr lang="en-US"/>
          </a:p>
        </p:txBody>
      </p:sp>
    </p:spTree>
    <p:extLst>
      <p:ext uri="{BB962C8B-B14F-4D97-AF65-F5344CB8AC3E}">
        <p14:creationId xmlns:p14="http://schemas.microsoft.com/office/powerpoint/2010/main" val="4192640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86A399-C6A6-4EC8-BD54-0FA26B61F7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592A60-05C0-484B-992E-6824FDAF73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C9485A-64BA-498C-BEA5-804C359F7C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1C1E37B-ED4B-44FB-B4B9-AAE842B843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7BFDE6-994D-48A3-9718-0E2C07E4A3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175FB-C54F-4A94-ACE8-5C9BF3789BF7}" type="slidenum">
              <a:rPr lang="en-US" smtClean="0"/>
              <a:t>‹#›</a:t>
            </a:fld>
            <a:endParaRPr lang="en-US"/>
          </a:p>
        </p:txBody>
      </p:sp>
    </p:spTree>
    <p:extLst>
      <p:ext uri="{BB962C8B-B14F-4D97-AF65-F5344CB8AC3E}">
        <p14:creationId xmlns:p14="http://schemas.microsoft.com/office/powerpoint/2010/main" val="2924211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mailto:d.michael@unilifeagents.com.c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jp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A picture containing text, table, person, indoor&#10;&#10;Description automatically generated">
            <a:extLst>
              <a:ext uri="{FF2B5EF4-FFF2-40B4-BE49-F238E27FC236}">
                <a16:creationId xmlns:a16="http://schemas.microsoft.com/office/drawing/2014/main" id="{3181B1F3-CFBF-432E-9AD3-B8359696FC22}"/>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7834" b="7834"/>
          <a:stretch>
            <a:fillRect/>
          </a:stretch>
        </p:blipFill>
        <p:spPr/>
      </p:pic>
      <p:sp>
        <p:nvSpPr>
          <p:cNvPr id="5" name="Rectangle 4"/>
          <p:cNvSpPr/>
          <p:nvPr/>
        </p:nvSpPr>
        <p:spPr>
          <a:xfrm>
            <a:off x="-11226" y="0"/>
            <a:ext cx="12192000" cy="6858000"/>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n-US" dirty="0"/>
          </a:p>
        </p:txBody>
      </p:sp>
      <p:cxnSp>
        <p:nvCxnSpPr>
          <p:cNvPr id="4" name="Straight Connector 3"/>
          <p:cNvCxnSpPr/>
          <p:nvPr/>
        </p:nvCxnSpPr>
        <p:spPr>
          <a:xfrm flipV="1">
            <a:off x="11226" y="6655089"/>
            <a:ext cx="12192000" cy="1"/>
          </a:xfrm>
          <a:prstGeom prst="line">
            <a:avLst/>
          </a:prstGeom>
        </p:spPr>
        <p:style>
          <a:lnRef idx="1">
            <a:schemeClr val="accent6"/>
          </a:lnRef>
          <a:fillRef idx="0">
            <a:schemeClr val="accent6"/>
          </a:fillRef>
          <a:effectRef idx="0">
            <a:schemeClr val="accent6"/>
          </a:effectRef>
          <a:fontRef idx="minor">
            <a:schemeClr val="tx1"/>
          </a:fontRef>
        </p:style>
      </p:cxnSp>
      <p:sp>
        <p:nvSpPr>
          <p:cNvPr id="14" name="TextBox 13">
            <a:extLst>
              <a:ext uri="{FF2B5EF4-FFF2-40B4-BE49-F238E27FC236}">
                <a16:creationId xmlns:a16="http://schemas.microsoft.com/office/drawing/2014/main" id="{4855E5B0-5F57-48B3-BC02-7071B98002DB}"/>
              </a:ext>
            </a:extLst>
          </p:cNvPr>
          <p:cNvSpPr txBox="1"/>
          <p:nvPr/>
        </p:nvSpPr>
        <p:spPr>
          <a:xfrm>
            <a:off x="2437487" y="3022749"/>
            <a:ext cx="6506751" cy="3120919"/>
          </a:xfrm>
          <a:prstGeom prst="rect">
            <a:avLst/>
          </a:prstGeom>
          <a:noFill/>
        </p:spPr>
        <p:txBody>
          <a:bodyPr wrap="square" lIns="45720" tIns="22860" rIns="45720" bIns="22860" rtlCol="0">
            <a:spAutoFit/>
          </a:bodyPr>
          <a:lstStyle/>
          <a:p>
            <a:pPr algn="ctr">
              <a:lnSpc>
                <a:spcPts val="5000"/>
              </a:lnSpc>
            </a:pPr>
            <a:r>
              <a:rPr lang="el-GR" sz="2400" b="1" dirty="0">
                <a:solidFill>
                  <a:srgbClr val="18401A"/>
                </a:solidFill>
                <a:latin typeface="Bahnschrift SemiBold" panose="020B0502040204020203" pitchFamily="34" charset="0"/>
                <a:ea typeface="Montserrat Bold" charset="0"/>
                <a:cs typeface="Montserrat Bold" charset="0"/>
              </a:rPr>
              <a:t>ΟΜΑΔΙΚΗ ΑΣΦΑΛΙΣΗ ΖΩΗΣ </a:t>
            </a:r>
          </a:p>
          <a:p>
            <a:pPr algn="ctr">
              <a:lnSpc>
                <a:spcPts val="5000"/>
              </a:lnSpc>
            </a:pPr>
            <a:r>
              <a:rPr lang="el-GR" sz="2400" b="1" dirty="0">
                <a:solidFill>
                  <a:srgbClr val="18401A"/>
                </a:solidFill>
                <a:latin typeface="Bahnschrift SemiBold" panose="020B0502040204020203" pitchFamily="34" charset="0"/>
                <a:ea typeface="Montserrat Bold" charset="0"/>
                <a:cs typeface="Montserrat Bold" charset="0"/>
              </a:rPr>
              <a:t>Μελών και Συζύγων </a:t>
            </a:r>
          </a:p>
          <a:p>
            <a:pPr algn="ctr">
              <a:lnSpc>
                <a:spcPts val="5000"/>
              </a:lnSpc>
            </a:pPr>
            <a:r>
              <a:rPr lang="el-GR" sz="2400" b="1" dirty="0">
                <a:solidFill>
                  <a:srgbClr val="18401A"/>
                </a:solidFill>
                <a:latin typeface="Bahnschrift SemiBold" panose="020B0502040204020203" pitchFamily="34" charset="0"/>
              </a:rPr>
              <a:t>ΠΑΓΚΥΠΡΙΟΥ ΣΥΝΕΡΓΑΤΙΚΟΥ  ΤΑΜΕΙΟΥ ΥΓΕΙΑΣ</a:t>
            </a:r>
          </a:p>
          <a:p>
            <a:pPr algn="ctr">
              <a:lnSpc>
                <a:spcPts val="5000"/>
              </a:lnSpc>
            </a:pPr>
            <a:r>
              <a:rPr lang="el-GR" sz="1100" b="1" i="1" dirty="0">
                <a:solidFill>
                  <a:srgbClr val="18401A"/>
                </a:solidFill>
                <a:latin typeface="Bahnschrift SemiBold" panose="020B0502040204020203" pitchFamily="34" charset="0"/>
                <a:ea typeface="Montserrat Bold" charset="0"/>
                <a:cs typeface="Montserrat Bold" charset="0"/>
              </a:rPr>
              <a:t>Ημερομηνία  </a:t>
            </a:r>
            <a:r>
              <a:rPr lang="en-US" sz="1100" b="1" i="1" dirty="0">
                <a:solidFill>
                  <a:srgbClr val="18401A"/>
                </a:solidFill>
                <a:latin typeface="Bahnschrift SemiBold" panose="020B0502040204020203" pitchFamily="34" charset="0"/>
                <a:ea typeface="Montserrat Bold" charset="0"/>
                <a:cs typeface="Montserrat Bold" charset="0"/>
              </a:rPr>
              <a:t>28/12/</a:t>
            </a:r>
            <a:r>
              <a:rPr lang="el-GR" sz="1100" b="1" i="1" dirty="0">
                <a:solidFill>
                  <a:srgbClr val="18401A"/>
                </a:solidFill>
                <a:latin typeface="Bahnschrift SemiBold" panose="020B0502040204020203" pitchFamily="34" charset="0"/>
                <a:ea typeface="Montserrat Bold" charset="0"/>
                <a:cs typeface="Montserrat Bold" charset="0"/>
              </a:rPr>
              <a:t>2023</a:t>
            </a:r>
            <a:endParaRPr lang="en-US" sz="1100" b="1" i="1" dirty="0">
              <a:solidFill>
                <a:srgbClr val="18401A"/>
              </a:solidFill>
              <a:latin typeface="Bahnschrift SemiBold" panose="020B0502040204020203" pitchFamily="34" charset="0"/>
              <a:ea typeface="Montserrat Bold" charset="0"/>
              <a:cs typeface="Montserrat Bold" charset="0"/>
            </a:endParaRPr>
          </a:p>
          <a:p>
            <a:pPr algn="ctr">
              <a:lnSpc>
                <a:spcPts val="5000"/>
              </a:lnSpc>
            </a:pPr>
            <a:endParaRPr lang="el-GR" sz="1100" b="1" i="1" dirty="0">
              <a:solidFill>
                <a:srgbClr val="18401A"/>
              </a:solidFill>
              <a:latin typeface="Bahnschrift SemiBold" panose="020B0502040204020203" pitchFamily="34" charset="0"/>
              <a:ea typeface="Montserrat Bold" charset="0"/>
              <a:cs typeface="Montserrat Bold" charset="0"/>
            </a:endParaRPr>
          </a:p>
        </p:txBody>
      </p:sp>
      <p:sp>
        <p:nvSpPr>
          <p:cNvPr id="12" name="TextBox 11">
            <a:extLst>
              <a:ext uri="{FF2B5EF4-FFF2-40B4-BE49-F238E27FC236}">
                <a16:creationId xmlns:a16="http://schemas.microsoft.com/office/drawing/2014/main" id="{717A93BC-71A6-3B33-5070-E51FEA393165}"/>
              </a:ext>
            </a:extLst>
          </p:cNvPr>
          <p:cNvSpPr txBox="1"/>
          <p:nvPr/>
        </p:nvSpPr>
        <p:spPr>
          <a:xfrm>
            <a:off x="721883" y="6040675"/>
            <a:ext cx="10770685" cy="477247"/>
          </a:xfrm>
          <a:prstGeom prst="rect">
            <a:avLst/>
          </a:prstGeom>
          <a:noFill/>
        </p:spPr>
        <p:txBody>
          <a:bodyPr wrap="square">
            <a:spAutoFit/>
          </a:bodyPr>
          <a:lstStyle/>
          <a:p>
            <a:pPr marL="0" marR="0">
              <a:lnSpc>
                <a:spcPct val="107000"/>
              </a:lnSpc>
              <a:spcBef>
                <a:spcPts val="0"/>
              </a:spcBef>
              <a:spcAft>
                <a:spcPts val="800"/>
              </a:spcAft>
            </a:pPr>
            <a:r>
              <a:rPr lang="el-GR" sz="1200" b="1" i="1" dirty="0">
                <a:effectLst/>
                <a:latin typeface="Century Gothic" panose="020B0502020202020204" pitchFamily="34" charset="0"/>
                <a:ea typeface="Calibri" panose="020F0502020204030204" pitchFamily="34" charset="0"/>
                <a:cs typeface="Arial" panose="020B0604020202020204" pitchFamily="34" charset="0"/>
              </a:rPr>
              <a:t>Ο σκοπός του παρόντος εντύπου είναι καθαρά ενημερωτικός. Οι ακριβείς όροι και προϋποθέσεις περιγράφονται στην ασφαλιστική σύμβαση και στους όρους της προσφοράς που έχει δοθεί στο ΠΣΤΥ.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Icon&#10;&#10;Description automatically generated">
            <a:extLst>
              <a:ext uri="{FF2B5EF4-FFF2-40B4-BE49-F238E27FC236}">
                <a16:creationId xmlns:a16="http://schemas.microsoft.com/office/drawing/2014/main" id="{598D77C4-ECB9-44B3-0A8D-0660D2889C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309" y="867700"/>
            <a:ext cx="2606431" cy="2017882"/>
          </a:xfrm>
          <a:prstGeom prst="rect">
            <a:avLst/>
          </a:prstGeom>
        </p:spPr>
      </p:pic>
    </p:spTree>
    <p:extLst>
      <p:ext uri="{BB962C8B-B14F-4D97-AF65-F5344CB8AC3E}">
        <p14:creationId xmlns:p14="http://schemas.microsoft.com/office/powerpoint/2010/main" val="211461427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6C89F7D-9DEF-4B6F-8F31-1EE17E6BEF7A}"/>
              </a:ext>
            </a:extLst>
          </p:cNvPr>
          <p:cNvSpPr/>
          <p:nvPr/>
        </p:nvSpPr>
        <p:spPr>
          <a:xfrm>
            <a:off x="3834192" y="703633"/>
            <a:ext cx="3926049" cy="461665"/>
          </a:xfrm>
          <a:prstGeom prst="rect">
            <a:avLst/>
          </a:prstGeom>
        </p:spPr>
        <p:txBody>
          <a:bodyPr wrap="square">
            <a:spAutoFit/>
          </a:bodyPr>
          <a:lstStyle/>
          <a:p>
            <a:pPr algn="ctr"/>
            <a:r>
              <a:rPr lang="el-GR" sz="2400" b="1" dirty="0">
                <a:solidFill>
                  <a:schemeClr val="tx1">
                    <a:lumMod val="85000"/>
                    <a:lumOff val="15000"/>
                  </a:schemeClr>
                </a:solidFill>
                <a:ea typeface="Lyon" panose="00000400000000000000" pitchFamily="2" charset="0"/>
                <a:cs typeface="Helvetica" panose="020B0604020202020204" pitchFamily="34" charset="0"/>
              </a:rPr>
              <a:t>Στοιχεία Επικοινωνίας </a:t>
            </a:r>
            <a:r>
              <a:rPr lang="en-US" sz="2400" b="1" dirty="0">
                <a:solidFill>
                  <a:schemeClr val="tx1">
                    <a:lumMod val="85000"/>
                    <a:lumOff val="15000"/>
                  </a:schemeClr>
                </a:solidFill>
                <a:ea typeface="Lyon" panose="00000400000000000000" pitchFamily="2" charset="0"/>
                <a:cs typeface="Helvetica" panose="020B0604020202020204" pitchFamily="34" charset="0"/>
              </a:rPr>
              <a:t> </a:t>
            </a:r>
            <a:endParaRPr lang="el-GR" sz="2400" b="1" dirty="0">
              <a:solidFill>
                <a:schemeClr val="tx1">
                  <a:lumMod val="85000"/>
                  <a:lumOff val="15000"/>
                </a:schemeClr>
              </a:solidFill>
              <a:ea typeface="Lyon" panose="00000400000000000000" pitchFamily="2" charset="0"/>
              <a:cs typeface="Helvetica" panose="020B0604020202020204" pitchFamily="34" charset="0"/>
            </a:endParaRPr>
          </a:p>
        </p:txBody>
      </p:sp>
      <p:sp>
        <p:nvSpPr>
          <p:cNvPr id="43" name="Slide Number Placeholder 1">
            <a:extLst>
              <a:ext uri="{FF2B5EF4-FFF2-40B4-BE49-F238E27FC236}">
                <a16:creationId xmlns:a16="http://schemas.microsoft.com/office/drawing/2014/main" id="{27D4041E-994E-41F9-8A18-C4FC0EFA11B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6254FE2-1B56-4DE3-8E35-2978F8E9C0D0}" type="slidenum">
              <a:rPr lang="en-US" sz="1200" smtClean="0">
                <a:solidFill>
                  <a:schemeClr val="bg1">
                    <a:lumMod val="65000"/>
                  </a:schemeClr>
                </a:solidFill>
              </a:rPr>
              <a:pPr algn="r"/>
              <a:t>10</a:t>
            </a:fld>
            <a:endParaRPr lang="en-US" sz="1200" dirty="0">
              <a:solidFill>
                <a:schemeClr val="bg1">
                  <a:lumMod val="65000"/>
                </a:schemeClr>
              </a:solidFill>
            </a:endParaRPr>
          </a:p>
        </p:txBody>
      </p:sp>
      <p:cxnSp>
        <p:nvCxnSpPr>
          <p:cNvPr id="24" name="Straight Connector 23">
            <a:extLst>
              <a:ext uri="{FF2B5EF4-FFF2-40B4-BE49-F238E27FC236}">
                <a16:creationId xmlns:a16="http://schemas.microsoft.com/office/drawing/2014/main" id="{3EA70E54-46DF-A515-D72F-0EDA7B1F7ACB}"/>
              </a:ext>
            </a:extLst>
          </p:cNvPr>
          <p:cNvCxnSpPr/>
          <p:nvPr/>
        </p:nvCxnSpPr>
        <p:spPr>
          <a:xfrm flipV="1">
            <a:off x="11226" y="6685948"/>
            <a:ext cx="12192000" cy="1"/>
          </a:xfrm>
          <a:prstGeom prst="line">
            <a:avLst/>
          </a:prstGeom>
        </p:spPr>
        <p:style>
          <a:lnRef idx="1">
            <a:schemeClr val="accent6"/>
          </a:lnRef>
          <a:fillRef idx="0">
            <a:schemeClr val="accent6"/>
          </a:fillRef>
          <a:effectRef idx="0">
            <a:schemeClr val="accent6"/>
          </a:effectRef>
          <a:fontRef idx="minor">
            <a:schemeClr val="tx1"/>
          </a:fontRef>
        </p:style>
      </p:cxnSp>
      <p:pic>
        <p:nvPicPr>
          <p:cNvPr id="26" name="Picture 25" descr="C:\Users\e.orphanidou\AppData\Local\Microsoft\Windows\Temporary Internet Files\Content.Outlook\E1N6FMDA\Universal Life final SPONSORSHIP LOGO-01.png">
            <a:extLst>
              <a:ext uri="{FF2B5EF4-FFF2-40B4-BE49-F238E27FC236}">
                <a16:creationId xmlns:a16="http://schemas.microsoft.com/office/drawing/2014/main" id="{4F9328EE-7150-AEAE-2984-1518876AA4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7450" y="221921"/>
            <a:ext cx="2010084" cy="41583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F7DC462C-3C0A-2737-D8FF-78C0D17C50B1}"/>
              </a:ext>
            </a:extLst>
          </p:cNvPr>
          <p:cNvGrpSpPr/>
          <p:nvPr/>
        </p:nvGrpSpPr>
        <p:grpSpPr>
          <a:xfrm>
            <a:off x="6295532" y="1592768"/>
            <a:ext cx="4797585" cy="4304200"/>
            <a:chOff x="-48043" y="1723601"/>
            <a:chExt cx="4591030" cy="5133494"/>
          </a:xfrm>
        </p:grpSpPr>
        <p:pic>
          <p:nvPicPr>
            <p:cNvPr id="7" name="Picture 6">
              <a:extLst>
                <a:ext uri="{FF2B5EF4-FFF2-40B4-BE49-F238E27FC236}">
                  <a16:creationId xmlns:a16="http://schemas.microsoft.com/office/drawing/2014/main" id="{0128BE4F-357B-FB39-8B1A-7EA18697D437}"/>
                </a:ext>
              </a:extLst>
            </p:cNvPr>
            <p:cNvPicPr>
              <a:picLocks noChangeAspect="1"/>
            </p:cNvPicPr>
            <p:nvPr/>
          </p:nvPicPr>
          <p:blipFill>
            <a:blip r:embed="rId3"/>
            <a:stretch>
              <a:fillRect/>
            </a:stretch>
          </p:blipFill>
          <p:spPr>
            <a:xfrm>
              <a:off x="-48043" y="1723601"/>
              <a:ext cx="4591030" cy="5133494"/>
            </a:xfrm>
            <a:prstGeom prst="rect">
              <a:avLst/>
            </a:prstGeom>
          </p:spPr>
        </p:pic>
        <p:sp>
          <p:nvSpPr>
            <p:cNvPr id="8" name="TextBox 7">
              <a:extLst>
                <a:ext uri="{FF2B5EF4-FFF2-40B4-BE49-F238E27FC236}">
                  <a16:creationId xmlns:a16="http://schemas.microsoft.com/office/drawing/2014/main" id="{00826931-50C7-E7A5-E8E7-8FD70A9CEEAE}"/>
                </a:ext>
              </a:extLst>
            </p:cNvPr>
            <p:cNvSpPr txBox="1"/>
            <p:nvPr/>
          </p:nvSpPr>
          <p:spPr>
            <a:xfrm>
              <a:off x="1025858" y="2959955"/>
              <a:ext cx="2793647" cy="2698010"/>
            </a:xfrm>
            <a:prstGeom prst="rect">
              <a:avLst/>
            </a:prstGeom>
            <a:noFill/>
          </p:spPr>
          <p:txBody>
            <a:bodyPr wrap="square">
              <a:spAutoFit/>
            </a:bodyPr>
            <a:lstStyle/>
            <a:p>
              <a:pPr marL="0" marR="0">
                <a:spcBef>
                  <a:spcPts val="0"/>
                </a:spcBef>
                <a:spcAft>
                  <a:spcPts val="0"/>
                </a:spcAft>
              </a:pPr>
              <a:r>
                <a:rPr lang="el-GR" sz="1100" b="1" dirty="0" err="1">
                  <a:solidFill>
                    <a:srgbClr val="4B4B4B"/>
                  </a:solidFill>
                  <a:effectLst/>
                  <a:latin typeface="Century Gothic" panose="020B0502020202020204" pitchFamily="34" charset="0"/>
                  <a:ea typeface="Calibri" panose="020F0502020204030204" pitchFamily="34" charset="0"/>
                </a:rPr>
                <a:t>Παγκύπριο</a:t>
              </a:r>
              <a:r>
                <a:rPr lang="el-GR" sz="1100" b="1" dirty="0">
                  <a:solidFill>
                    <a:srgbClr val="4B4B4B"/>
                  </a:solidFill>
                  <a:effectLst/>
                  <a:latin typeface="Century Gothic" panose="020B0502020202020204" pitchFamily="34" charset="0"/>
                  <a:ea typeface="Calibri" panose="020F0502020204030204" pitchFamily="34" charset="0"/>
                </a:rPr>
                <a:t> Συνεργατικό Ταμείο Υγείας</a:t>
              </a:r>
              <a:endParaRPr lang="en-US" sz="1400" dirty="0">
                <a:effectLst/>
                <a:ea typeface="Calibri" panose="020F0502020204030204" pitchFamily="34" charset="0"/>
              </a:endParaRPr>
            </a:p>
            <a:p>
              <a:r>
                <a:rPr lang="en-US" sz="1400" dirty="0">
                  <a:solidFill>
                    <a:srgbClr val="000000"/>
                  </a:solidFill>
                  <a:effectLst/>
                  <a:ea typeface="Calibri" panose="020F0502020204030204" pitchFamily="34" charset="0"/>
                </a:rPr>
                <a:t> </a:t>
              </a:r>
              <a:endParaRPr lang="en-US" sz="1400" dirty="0">
                <a:effectLst/>
                <a:ea typeface="Calibri" panose="020F0502020204030204" pitchFamily="34" charset="0"/>
              </a:endParaRPr>
            </a:p>
            <a:p>
              <a:r>
                <a:rPr lang="el-GR" sz="1400" dirty="0">
                  <a:solidFill>
                    <a:srgbClr val="000000"/>
                  </a:solidFill>
                  <a:effectLst/>
                  <a:ea typeface="Calibri" panose="020F0502020204030204" pitchFamily="34" charset="0"/>
                </a:rPr>
                <a:t>Λεωφόρος </a:t>
              </a:r>
              <a:r>
                <a:rPr lang="el-GR" sz="1400" dirty="0" err="1">
                  <a:solidFill>
                    <a:srgbClr val="000000"/>
                  </a:solidFill>
                  <a:effectLst/>
                  <a:ea typeface="Calibri" panose="020F0502020204030204" pitchFamily="34" charset="0"/>
                </a:rPr>
                <a:t>Αθαλάσσας</a:t>
              </a:r>
              <a:r>
                <a:rPr lang="el-GR" sz="1400" dirty="0">
                  <a:solidFill>
                    <a:srgbClr val="000000"/>
                  </a:solidFill>
                  <a:effectLst/>
                  <a:ea typeface="Calibri" panose="020F0502020204030204" pitchFamily="34" charset="0"/>
                </a:rPr>
                <a:t> 101, Γραφείο 301, 3ος όροφος, 2013 </a:t>
              </a:r>
              <a:r>
                <a:rPr lang="el-GR" sz="1400" dirty="0" err="1">
                  <a:solidFill>
                    <a:srgbClr val="000000"/>
                  </a:solidFill>
                  <a:effectLst/>
                  <a:ea typeface="Calibri" panose="020F0502020204030204" pitchFamily="34" charset="0"/>
                </a:rPr>
                <a:t>Στρόβολος</a:t>
              </a:r>
              <a:r>
                <a:rPr lang="el-GR" sz="1400" dirty="0">
                  <a:solidFill>
                    <a:srgbClr val="000000"/>
                  </a:solidFill>
                  <a:effectLst/>
                  <a:ea typeface="Calibri" panose="020F0502020204030204" pitchFamily="34" charset="0"/>
                </a:rPr>
                <a:t>, Λευκωσία, Κύπρος</a:t>
              </a:r>
            </a:p>
            <a:p>
              <a:endParaRPr lang="en-US" sz="1400" dirty="0">
                <a:solidFill>
                  <a:srgbClr val="000000"/>
                </a:solidFill>
                <a:effectLst/>
                <a:ea typeface="Calibri" panose="020F0502020204030204" pitchFamily="34" charset="0"/>
              </a:endParaRPr>
            </a:p>
            <a:p>
              <a:endParaRPr lang="el-GR" sz="1400" dirty="0">
                <a:solidFill>
                  <a:srgbClr val="000000"/>
                </a:solidFill>
                <a:effectLst/>
                <a:ea typeface="Calibri" panose="020F0502020204030204" pitchFamily="34" charset="0"/>
              </a:endParaRPr>
            </a:p>
            <a:p>
              <a:r>
                <a:rPr lang="en-US" sz="1400" dirty="0">
                  <a:solidFill>
                    <a:srgbClr val="000000"/>
                  </a:solidFill>
                  <a:effectLst/>
                  <a:ea typeface="Calibri" panose="020F0502020204030204" pitchFamily="34" charset="0"/>
                </a:rPr>
                <a:t>22676452</a:t>
              </a:r>
            </a:p>
            <a:p>
              <a:endParaRPr lang="en-US" sz="1800" u="sng" dirty="0">
                <a:solidFill>
                  <a:srgbClr val="000000"/>
                </a:solidFill>
                <a:effectLst/>
                <a:latin typeface="Calibri" panose="020F0502020204030204" pitchFamily="34" charset="0"/>
                <a:ea typeface="Calibri" panose="020F0502020204030204" pitchFamily="34" charset="0"/>
                <a:hlinkClick r:id="rId4"/>
              </a:endParaRPr>
            </a:p>
            <a:p>
              <a:r>
                <a:rPr lang="en-US" sz="1400" u="sng" dirty="0">
                  <a:solidFill>
                    <a:schemeClr val="accent1"/>
                  </a:solidFill>
                  <a:effectLst/>
                  <a:latin typeface="Calibri" panose="020F0502020204030204" pitchFamily="34" charset="0"/>
                  <a:ea typeface="Calibri" panose="020F0502020204030204" pitchFamily="34" charset="0"/>
                </a:rPr>
                <a:t>info@tiyias.com</a:t>
              </a:r>
              <a:endParaRPr lang="en-US" sz="1400" dirty="0">
                <a:solidFill>
                  <a:schemeClr val="accent1"/>
                </a:solidFill>
                <a:effectLst/>
                <a:latin typeface="Times New Roman" panose="02020603050405020304" pitchFamily="18" charset="0"/>
                <a:ea typeface="Calibri" panose="020F0502020204030204" pitchFamily="34" charset="0"/>
              </a:endParaRPr>
            </a:p>
          </p:txBody>
        </p:sp>
        <p:pic>
          <p:nvPicPr>
            <p:cNvPr id="10" name="Picture 4" descr="Free Phone Icon, Symbol. PNG, SVG Download.">
              <a:extLst>
                <a:ext uri="{FF2B5EF4-FFF2-40B4-BE49-F238E27FC236}">
                  <a16:creationId xmlns:a16="http://schemas.microsoft.com/office/drawing/2014/main" id="{16482BF7-6717-D4B3-3A3E-083ACCE09D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510" y="4661393"/>
              <a:ext cx="309772" cy="3097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cons Envelope Computer Mail Message Email - Email Icon, HD Png Download -  kindpng">
              <a:extLst>
                <a:ext uri="{FF2B5EF4-FFF2-40B4-BE49-F238E27FC236}">
                  <a16:creationId xmlns:a16="http://schemas.microsoft.com/office/drawing/2014/main" id="{F739A4E6-9C7F-8DA0-0711-3442F12326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055" y="5293820"/>
              <a:ext cx="350337" cy="3365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F38CD158-94CA-5D38-936F-87E2B6DACF3B}"/>
              </a:ext>
            </a:extLst>
          </p:cNvPr>
          <p:cNvGrpSpPr/>
          <p:nvPr/>
        </p:nvGrpSpPr>
        <p:grpSpPr>
          <a:xfrm>
            <a:off x="961531" y="1647296"/>
            <a:ext cx="4797585" cy="4304200"/>
            <a:chOff x="-48043" y="1723601"/>
            <a:chExt cx="4591030" cy="5133494"/>
          </a:xfrm>
        </p:grpSpPr>
        <p:pic>
          <p:nvPicPr>
            <p:cNvPr id="16" name="Picture 15">
              <a:extLst>
                <a:ext uri="{FF2B5EF4-FFF2-40B4-BE49-F238E27FC236}">
                  <a16:creationId xmlns:a16="http://schemas.microsoft.com/office/drawing/2014/main" id="{705A2B57-34E8-D67F-5365-EA19DC5D377E}"/>
                </a:ext>
              </a:extLst>
            </p:cNvPr>
            <p:cNvPicPr>
              <a:picLocks noChangeAspect="1"/>
            </p:cNvPicPr>
            <p:nvPr/>
          </p:nvPicPr>
          <p:blipFill>
            <a:blip r:embed="rId3"/>
            <a:stretch>
              <a:fillRect/>
            </a:stretch>
          </p:blipFill>
          <p:spPr>
            <a:xfrm>
              <a:off x="-48043" y="1723601"/>
              <a:ext cx="4591030" cy="5133494"/>
            </a:xfrm>
            <a:prstGeom prst="rect">
              <a:avLst/>
            </a:prstGeom>
          </p:spPr>
        </p:pic>
        <p:sp>
          <p:nvSpPr>
            <p:cNvPr id="17" name="TextBox 16">
              <a:extLst>
                <a:ext uri="{FF2B5EF4-FFF2-40B4-BE49-F238E27FC236}">
                  <a16:creationId xmlns:a16="http://schemas.microsoft.com/office/drawing/2014/main" id="{1ACA2F06-148E-6A67-EBEF-8EE34D9B4F3A}"/>
                </a:ext>
              </a:extLst>
            </p:cNvPr>
            <p:cNvSpPr txBox="1"/>
            <p:nvPr/>
          </p:nvSpPr>
          <p:spPr>
            <a:xfrm>
              <a:off x="1018464" y="2775364"/>
              <a:ext cx="2793647" cy="2899902"/>
            </a:xfrm>
            <a:prstGeom prst="rect">
              <a:avLst/>
            </a:prstGeom>
            <a:noFill/>
          </p:spPr>
          <p:txBody>
            <a:bodyPr wrap="square">
              <a:spAutoFit/>
            </a:bodyPr>
            <a:lstStyle/>
            <a:p>
              <a:pPr marL="0" marR="0">
                <a:spcBef>
                  <a:spcPts val="0"/>
                </a:spcBef>
                <a:spcAft>
                  <a:spcPts val="0"/>
                </a:spcAft>
              </a:pPr>
              <a:r>
                <a:rPr lang="el-GR" sz="1100" b="1" dirty="0">
                  <a:solidFill>
                    <a:srgbClr val="4B4B4B"/>
                  </a:solidFill>
                  <a:latin typeface="Century Gothic" panose="020B0502020202020204" pitchFamily="34" charset="0"/>
                  <a:ea typeface="Calibri" panose="020F0502020204030204" pitchFamily="34" charset="0"/>
                </a:rPr>
                <a:t>Δημήτρης Μιχαήλ</a:t>
              </a:r>
            </a:p>
            <a:p>
              <a:pPr marL="0" marR="0">
                <a:spcBef>
                  <a:spcPts val="0"/>
                </a:spcBef>
                <a:spcAft>
                  <a:spcPts val="0"/>
                </a:spcAft>
              </a:pPr>
              <a:endParaRPr lang="en-US" sz="1100" b="1" dirty="0">
                <a:solidFill>
                  <a:srgbClr val="4B4B4B"/>
                </a:solidFill>
                <a:latin typeface="Century Gothic" panose="020B0502020202020204" pitchFamily="34" charset="0"/>
                <a:ea typeface="Calibri" panose="020F0502020204030204" pitchFamily="34" charset="0"/>
              </a:endParaRPr>
            </a:p>
            <a:p>
              <a:r>
                <a:rPr lang="en-US" sz="1400" dirty="0" err="1">
                  <a:solidFill>
                    <a:srgbClr val="000000"/>
                  </a:solidFill>
                  <a:effectLst/>
                  <a:ea typeface="Calibri" panose="020F0502020204030204" pitchFamily="34" charset="0"/>
                </a:rPr>
                <a:t>Ασφ</a:t>
              </a:r>
              <a:r>
                <a:rPr lang="en-US" sz="1400" dirty="0">
                  <a:solidFill>
                    <a:srgbClr val="000000"/>
                  </a:solidFill>
                  <a:effectLst/>
                  <a:ea typeface="Calibri" panose="020F0502020204030204" pitchFamily="34" charset="0"/>
                </a:rPr>
                <a:t>αλιστικός Σύμβουλος</a:t>
              </a:r>
              <a:endParaRPr lang="en-US" sz="1400" dirty="0">
                <a:effectLst/>
                <a:ea typeface="Calibri" panose="020F0502020204030204" pitchFamily="34" charset="0"/>
              </a:endParaRPr>
            </a:p>
            <a:p>
              <a:r>
                <a:rPr lang="en-US" sz="1400" dirty="0">
                  <a:solidFill>
                    <a:srgbClr val="000000"/>
                  </a:solidFill>
                  <a:effectLst/>
                  <a:ea typeface="Calibri" panose="020F0502020204030204" pitchFamily="34" charset="0"/>
                </a:rPr>
                <a:t>Universal Life Insurance Public </a:t>
              </a:r>
              <a:r>
                <a:rPr lang="en-US" sz="1400" dirty="0" err="1">
                  <a:solidFill>
                    <a:srgbClr val="000000"/>
                  </a:solidFill>
                  <a:effectLst/>
                  <a:ea typeface="Calibri" panose="020F0502020204030204" pitchFamily="34" charset="0"/>
                </a:rPr>
                <a:t>Co.Ltd</a:t>
              </a:r>
              <a:endParaRPr lang="en-US" sz="1400" dirty="0">
                <a:effectLst/>
                <a:ea typeface="Calibri" panose="020F0502020204030204" pitchFamily="34" charset="0"/>
              </a:endParaRPr>
            </a:p>
            <a:p>
              <a:r>
                <a:rPr lang="en-US" sz="1400" dirty="0">
                  <a:solidFill>
                    <a:srgbClr val="000000"/>
                  </a:solidFill>
                  <a:effectLst/>
                  <a:ea typeface="Calibri" panose="020F0502020204030204" pitchFamily="34" charset="0"/>
                </a:rPr>
                <a:t> </a:t>
              </a:r>
              <a:endParaRPr lang="en-US" sz="1400" dirty="0">
                <a:effectLst/>
                <a:ea typeface="Calibri" panose="020F0502020204030204" pitchFamily="34" charset="0"/>
              </a:endParaRPr>
            </a:p>
            <a:p>
              <a:r>
                <a:rPr lang="en-US" sz="1400" dirty="0" err="1">
                  <a:solidFill>
                    <a:srgbClr val="000000"/>
                  </a:solidFill>
                  <a:effectLst/>
                  <a:ea typeface="Calibri" panose="020F0502020204030204" pitchFamily="34" charset="0"/>
                </a:rPr>
                <a:t>Λεωφ.Διγενή</a:t>
              </a:r>
              <a:r>
                <a:rPr lang="en-US" sz="1400" dirty="0">
                  <a:solidFill>
                    <a:srgbClr val="000000"/>
                  </a:solidFill>
                  <a:effectLst/>
                  <a:ea typeface="Calibri" panose="020F0502020204030204" pitchFamily="34" charset="0"/>
                </a:rPr>
                <a:t> </a:t>
              </a:r>
              <a:r>
                <a:rPr lang="en-US" sz="1400" dirty="0" err="1">
                  <a:solidFill>
                    <a:srgbClr val="000000"/>
                  </a:solidFill>
                  <a:effectLst/>
                  <a:ea typeface="Calibri" panose="020F0502020204030204" pitchFamily="34" charset="0"/>
                </a:rPr>
                <a:t>Ακρίτ</a:t>
              </a:r>
              <a:r>
                <a:rPr lang="en-US" sz="1400" dirty="0">
                  <a:solidFill>
                    <a:srgbClr val="000000"/>
                  </a:solidFill>
                  <a:effectLst/>
                  <a:ea typeface="Calibri" panose="020F0502020204030204" pitchFamily="34" charset="0"/>
                </a:rPr>
                <a:t>α 85, Τ.Θ. 21270 </a:t>
              </a:r>
              <a:r>
                <a:rPr lang="en-US" sz="1400" dirty="0" err="1">
                  <a:solidFill>
                    <a:srgbClr val="000000"/>
                  </a:solidFill>
                  <a:effectLst/>
                  <a:ea typeface="Calibri" panose="020F0502020204030204" pitchFamily="34" charset="0"/>
                </a:rPr>
                <a:t>Λευκωσί</a:t>
              </a:r>
              <a:r>
                <a:rPr lang="en-US" sz="1400" dirty="0">
                  <a:solidFill>
                    <a:srgbClr val="000000"/>
                  </a:solidFill>
                  <a:effectLst/>
                  <a:ea typeface="Calibri" panose="020F0502020204030204" pitchFamily="34" charset="0"/>
                </a:rPr>
                <a:t>α, Κύπρος</a:t>
              </a:r>
              <a:endParaRPr lang="en-US" sz="1400" dirty="0">
                <a:effectLst/>
                <a:ea typeface="Calibri" panose="020F0502020204030204" pitchFamily="34" charset="0"/>
              </a:endParaRPr>
            </a:p>
            <a:p>
              <a:endParaRPr lang="en-US" sz="1400" dirty="0">
                <a:solidFill>
                  <a:srgbClr val="000000"/>
                </a:solidFill>
                <a:effectLst/>
                <a:ea typeface="Calibri" panose="020F0502020204030204" pitchFamily="34" charset="0"/>
              </a:endParaRPr>
            </a:p>
            <a:p>
              <a:r>
                <a:rPr lang="en-US" sz="1400" dirty="0" err="1">
                  <a:solidFill>
                    <a:srgbClr val="000000"/>
                  </a:solidFill>
                  <a:effectLst/>
                  <a:ea typeface="Calibri" panose="020F0502020204030204" pitchFamily="34" charset="0"/>
                </a:rPr>
                <a:t>Κιν</a:t>
              </a:r>
              <a:r>
                <a:rPr lang="en-US" sz="1400" dirty="0">
                  <a:solidFill>
                    <a:srgbClr val="000000"/>
                  </a:solidFill>
                  <a:effectLst/>
                  <a:ea typeface="Calibri" panose="020F0502020204030204" pitchFamily="34" charset="0"/>
                </a:rPr>
                <a:t>. 357 99971115,  22882277</a:t>
              </a:r>
              <a:endParaRPr lang="en-US" sz="1400" dirty="0">
                <a:effectLst/>
                <a:ea typeface="Calibri" panose="020F0502020204030204" pitchFamily="34" charset="0"/>
              </a:endParaRPr>
            </a:p>
            <a:p>
              <a:endParaRPr lang="en-US" sz="1800" u="sng" dirty="0">
                <a:solidFill>
                  <a:srgbClr val="000000"/>
                </a:solidFill>
                <a:effectLst/>
                <a:latin typeface="Calibri" panose="020F0502020204030204" pitchFamily="34" charset="0"/>
                <a:ea typeface="Calibri" panose="020F0502020204030204" pitchFamily="34" charset="0"/>
                <a:hlinkClick r:id="rId4"/>
              </a:endParaRPr>
            </a:p>
            <a:p>
              <a:r>
                <a:rPr lang="en-US" sz="1400" u="sng" dirty="0">
                  <a:solidFill>
                    <a:srgbClr val="000000"/>
                  </a:solidFill>
                  <a:effectLst/>
                  <a:latin typeface="Calibri" panose="020F0502020204030204" pitchFamily="34" charset="0"/>
                  <a:ea typeface="Calibri" panose="020F0502020204030204" pitchFamily="34" charset="0"/>
                  <a:hlinkClick r:id="rId4"/>
                </a:rPr>
                <a:t>d.michael@unilifeagents.com.cy</a:t>
              </a:r>
              <a:endParaRPr lang="en-US" sz="1400" dirty="0">
                <a:effectLst/>
                <a:latin typeface="Times New Roman" panose="02020603050405020304" pitchFamily="18" charset="0"/>
                <a:ea typeface="Calibri" panose="020F0502020204030204" pitchFamily="34" charset="0"/>
              </a:endParaRPr>
            </a:p>
          </p:txBody>
        </p:sp>
        <p:pic>
          <p:nvPicPr>
            <p:cNvPr id="18" name="Picture 4" descr="Free Phone Icon, Symbol. PNG, SVG Download.">
              <a:extLst>
                <a:ext uri="{FF2B5EF4-FFF2-40B4-BE49-F238E27FC236}">
                  <a16:creationId xmlns:a16="http://schemas.microsoft.com/office/drawing/2014/main" id="{843B407C-939A-3C73-7A7E-9E15B9D93D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510" y="4661393"/>
              <a:ext cx="309772" cy="3097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Icons Envelope Computer Mail Message Email - Email Icon, HD Png Download -  kindpng">
              <a:extLst>
                <a:ext uri="{FF2B5EF4-FFF2-40B4-BE49-F238E27FC236}">
                  <a16:creationId xmlns:a16="http://schemas.microsoft.com/office/drawing/2014/main" id="{62F027CF-F644-CE0F-00C3-EEB42E41AB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055" y="5293820"/>
              <a:ext cx="350337" cy="3365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0389368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 wall, suit, person&#10;&#10;Description automatically generated">
            <a:extLst>
              <a:ext uri="{FF2B5EF4-FFF2-40B4-BE49-F238E27FC236}">
                <a16:creationId xmlns:a16="http://schemas.microsoft.com/office/drawing/2014/main" id="{D4A6EFA3-C54B-13AE-3387-EFDC3403E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12268200" cy="6858000"/>
          </a:xfrm>
          <a:prstGeom prst="rect">
            <a:avLst/>
          </a:prstGeom>
        </p:spPr>
      </p:pic>
      <p:sp>
        <p:nvSpPr>
          <p:cNvPr id="3" name="Rectangle 2">
            <a:extLst>
              <a:ext uri="{FF2B5EF4-FFF2-40B4-BE49-F238E27FC236}">
                <a16:creationId xmlns:a16="http://schemas.microsoft.com/office/drawing/2014/main" id="{D84B6520-D09E-4D46-B276-61B8AADA3F9B}"/>
              </a:ext>
            </a:extLst>
          </p:cNvPr>
          <p:cNvSpPr/>
          <p:nvPr/>
        </p:nvSpPr>
        <p:spPr>
          <a:xfrm>
            <a:off x="-76200" y="0"/>
            <a:ext cx="12192000" cy="6858000"/>
          </a:xfrm>
          <a:prstGeom prst="rect">
            <a:avLst/>
          </a:prstGeom>
          <a:solidFill>
            <a:srgbClr val="E7E6E6">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C848545-A632-4AB8-87FE-5B5953B9A364}"/>
              </a:ext>
            </a:extLst>
          </p:cNvPr>
          <p:cNvSpPr txBox="1"/>
          <p:nvPr/>
        </p:nvSpPr>
        <p:spPr>
          <a:xfrm>
            <a:off x="2264794" y="3332298"/>
            <a:ext cx="8648700" cy="830997"/>
          </a:xfrm>
          <a:prstGeom prst="rect">
            <a:avLst/>
          </a:prstGeom>
          <a:noFill/>
        </p:spPr>
        <p:txBody>
          <a:bodyPr wrap="square">
            <a:spAutoFit/>
          </a:bodyPr>
          <a:lstStyle/>
          <a:p>
            <a:pPr algn="ctr"/>
            <a:r>
              <a:rPr lang="el-GR" sz="4800" b="1" i="0" dirty="0">
                <a:effectLst/>
                <a:latin typeface="Century Gothic" panose="020B0502020202020204" pitchFamily="34" charset="0"/>
              </a:rPr>
              <a:t>Σας ευχαριστούμε !</a:t>
            </a:r>
          </a:p>
        </p:txBody>
      </p:sp>
      <p:pic>
        <p:nvPicPr>
          <p:cNvPr id="5" name="Picture 4" descr="Icon&#10;&#10;Description automatically generated">
            <a:extLst>
              <a:ext uri="{FF2B5EF4-FFF2-40B4-BE49-F238E27FC236}">
                <a16:creationId xmlns:a16="http://schemas.microsoft.com/office/drawing/2014/main" id="{E273B26F-2E35-4F5C-A545-B1B65E28D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9213" y="5821113"/>
            <a:ext cx="527462" cy="528887"/>
          </a:xfrm>
          <a:prstGeom prst="rect">
            <a:avLst/>
          </a:prstGeom>
        </p:spPr>
      </p:pic>
      <p:sp>
        <p:nvSpPr>
          <p:cNvPr id="2" name="Slide Number Placeholder 1">
            <a:extLst>
              <a:ext uri="{FF2B5EF4-FFF2-40B4-BE49-F238E27FC236}">
                <a16:creationId xmlns:a16="http://schemas.microsoft.com/office/drawing/2014/main" id="{18D38DBE-AD7A-456B-9BF2-F72E5707B9DC}"/>
              </a:ext>
            </a:extLst>
          </p:cNvPr>
          <p:cNvSpPr>
            <a:spLocks noGrp="1"/>
          </p:cNvSpPr>
          <p:nvPr>
            <p:ph type="sldNum" sz="quarter" idx="12"/>
          </p:nvPr>
        </p:nvSpPr>
        <p:spPr/>
        <p:txBody>
          <a:bodyPr/>
          <a:lstStyle/>
          <a:p>
            <a:fld id="{F6254FE2-1B56-4DE3-8E35-2978F8E9C0D0}" type="slidenum">
              <a:rPr lang="en-US" smtClean="0"/>
              <a:t>11</a:t>
            </a:fld>
            <a:endParaRPr lang="en-US" dirty="0"/>
          </a:p>
        </p:txBody>
      </p:sp>
    </p:spTree>
    <p:extLst>
      <p:ext uri="{BB962C8B-B14F-4D97-AF65-F5344CB8AC3E}">
        <p14:creationId xmlns:p14="http://schemas.microsoft.com/office/powerpoint/2010/main" val="304126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1587557" y="4993540"/>
            <a:ext cx="967865" cy="266098"/>
          </a:xfrm>
          <a:prstGeom prst="rect">
            <a:avLst/>
          </a:prstGeom>
          <a:noFill/>
        </p:spPr>
        <p:txBody>
          <a:bodyPr wrap="square" rtlCol="0">
            <a:spAutoFit/>
          </a:bodyPr>
          <a:lstStyle/>
          <a:p>
            <a:pPr algn="ctr" defTabSz="896035"/>
            <a:r>
              <a:rPr lang="en-US" sz="1129" b="1" dirty="0">
                <a:solidFill>
                  <a:schemeClr val="tx1">
                    <a:lumMod val="75000"/>
                    <a:lumOff val="25000"/>
                  </a:schemeClr>
                </a:solidFill>
                <a:latin typeface="Arial" panose="020B0604020202020204" pitchFamily="34" charset="0"/>
                <a:ea typeface="Lato" charset="0"/>
                <a:cs typeface="Arial" panose="020B0604020202020204" pitchFamily="34" charset="0"/>
              </a:rPr>
              <a:t>Concept</a:t>
            </a:r>
            <a:endParaRPr lang="ru-RU" sz="1129" b="1" dirty="0">
              <a:solidFill>
                <a:schemeClr val="tx1">
                  <a:lumMod val="75000"/>
                  <a:lumOff val="25000"/>
                </a:schemeClr>
              </a:solidFill>
              <a:latin typeface="Arial" panose="020B0604020202020204" pitchFamily="34" charset="0"/>
              <a:ea typeface="Lato" charset="0"/>
              <a:cs typeface="Arial" panose="020B0604020202020204" pitchFamily="34" charset="0"/>
            </a:endParaRPr>
          </a:p>
        </p:txBody>
      </p:sp>
      <p:sp>
        <p:nvSpPr>
          <p:cNvPr id="35" name="TextBox 34"/>
          <p:cNvSpPr txBox="1"/>
          <p:nvPr/>
        </p:nvSpPr>
        <p:spPr>
          <a:xfrm>
            <a:off x="4096541" y="4993540"/>
            <a:ext cx="967865" cy="266098"/>
          </a:xfrm>
          <a:prstGeom prst="rect">
            <a:avLst/>
          </a:prstGeom>
          <a:noFill/>
        </p:spPr>
        <p:txBody>
          <a:bodyPr wrap="square" rtlCol="0">
            <a:spAutoFit/>
          </a:bodyPr>
          <a:lstStyle/>
          <a:p>
            <a:pPr algn="ctr" defTabSz="896035"/>
            <a:r>
              <a:rPr lang="en-US" sz="1129" b="1" dirty="0">
                <a:solidFill>
                  <a:schemeClr val="tx1">
                    <a:lumMod val="75000"/>
                    <a:lumOff val="25000"/>
                  </a:schemeClr>
                </a:solidFill>
                <a:latin typeface="Arial" panose="020B0604020202020204" pitchFamily="34" charset="0"/>
                <a:ea typeface="Lato" charset="0"/>
                <a:cs typeface="Arial" panose="020B0604020202020204" pitchFamily="34" charset="0"/>
              </a:rPr>
              <a:t>Design</a:t>
            </a:r>
            <a:endParaRPr lang="ru-RU" sz="1129" b="1" dirty="0">
              <a:solidFill>
                <a:schemeClr val="tx1">
                  <a:lumMod val="75000"/>
                  <a:lumOff val="25000"/>
                </a:schemeClr>
              </a:solidFill>
              <a:latin typeface="Arial" panose="020B0604020202020204" pitchFamily="34" charset="0"/>
              <a:ea typeface="Lato" charset="0"/>
              <a:cs typeface="Arial" panose="020B0604020202020204" pitchFamily="34" charset="0"/>
            </a:endParaRPr>
          </a:p>
        </p:txBody>
      </p:sp>
      <p:sp>
        <p:nvSpPr>
          <p:cNvPr id="36" name="TextBox 35"/>
          <p:cNvSpPr txBox="1"/>
          <p:nvPr/>
        </p:nvSpPr>
        <p:spPr>
          <a:xfrm>
            <a:off x="6661430" y="4993540"/>
            <a:ext cx="967865" cy="266098"/>
          </a:xfrm>
          <a:prstGeom prst="rect">
            <a:avLst/>
          </a:prstGeom>
          <a:noFill/>
        </p:spPr>
        <p:txBody>
          <a:bodyPr wrap="square" rtlCol="0">
            <a:spAutoFit/>
          </a:bodyPr>
          <a:lstStyle/>
          <a:p>
            <a:pPr algn="ctr" defTabSz="896035"/>
            <a:r>
              <a:rPr lang="en-US" sz="1129" b="1" dirty="0">
                <a:solidFill>
                  <a:schemeClr val="tx1">
                    <a:lumMod val="75000"/>
                    <a:lumOff val="25000"/>
                  </a:schemeClr>
                </a:solidFill>
                <a:latin typeface="Arial" panose="020B0604020202020204" pitchFamily="34" charset="0"/>
                <a:ea typeface="Lato" charset="0"/>
                <a:cs typeface="Arial" panose="020B0604020202020204" pitchFamily="34" charset="0"/>
              </a:rPr>
              <a:t>Marketing</a:t>
            </a:r>
            <a:endParaRPr lang="ru-RU" sz="1129" b="1" dirty="0">
              <a:solidFill>
                <a:schemeClr val="tx1">
                  <a:lumMod val="75000"/>
                  <a:lumOff val="25000"/>
                </a:schemeClr>
              </a:solidFill>
              <a:latin typeface="Arial" panose="020B0604020202020204" pitchFamily="34" charset="0"/>
              <a:ea typeface="Lato" charset="0"/>
              <a:cs typeface="Arial" panose="020B0604020202020204" pitchFamily="34" charset="0"/>
            </a:endParaRPr>
          </a:p>
        </p:txBody>
      </p:sp>
      <p:sp>
        <p:nvSpPr>
          <p:cNvPr id="18" name="TextBox 17">
            <a:extLst>
              <a:ext uri="{FF2B5EF4-FFF2-40B4-BE49-F238E27FC236}">
                <a16:creationId xmlns:a16="http://schemas.microsoft.com/office/drawing/2014/main" id="{1ADFEDD9-5EF4-E681-393A-FB44263A2088}"/>
              </a:ext>
            </a:extLst>
          </p:cNvPr>
          <p:cNvSpPr txBox="1"/>
          <p:nvPr/>
        </p:nvSpPr>
        <p:spPr>
          <a:xfrm>
            <a:off x="9428382" y="4993540"/>
            <a:ext cx="967865" cy="266098"/>
          </a:xfrm>
          <a:prstGeom prst="rect">
            <a:avLst/>
          </a:prstGeom>
          <a:noFill/>
        </p:spPr>
        <p:txBody>
          <a:bodyPr wrap="square" rtlCol="0">
            <a:spAutoFit/>
          </a:bodyPr>
          <a:lstStyle/>
          <a:p>
            <a:pPr algn="ctr" defTabSz="896035"/>
            <a:r>
              <a:rPr lang="en-US" sz="1129" b="1" dirty="0">
                <a:solidFill>
                  <a:schemeClr val="tx1">
                    <a:lumMod val="75000"/>
                    <a:lumOff val="25000"/>
                  </a:schemeClr>
                </a:solidFill>
                <a:latin typeface="Arial" panose="020B0604020202020204" pitchFamily="34" charset="0"/>
                <a:ea typeface="Lato" charset="0"/>
                <a:cs typeface="Arial" panose="020B0604020202020204" pitchFamily="34" charset="0"/>
              </a:rPr>
              <a:t>Concept</a:t>
            </a:r>
            <a:endParaRPr lang="ru-RU" sz="1129" b="1" dirty="0">
              <a:solidFill>
                <a:schemeClr val="tx1">
                  <a:lumMod val="75000"/>
                  <a:lumOff val="25000"/>
                </a:schemeClr>
              </a:solidFill>
              <a:latin typeface="Arial" panose="020B0604020202020204" pitchFamily="34" charset="0"/>
              <a:ea typeface="Lato" charset="0"/>
              <a:cs typeface="Arial" panose="020B0604020202020204" pitchFamily="34" charset="0"/>
            </a:endParaRPr>
          </a:p>
        </p:txBody>
      </p:sp>
      <p:sp>
        <p:nvSpPr>
          <p:cNvPr id="20" name="TextBox 19">
            <a:extLst>
              <a:ext uri="{FF2B5EF4-FFF2-40B4-BE49-F238E27FC236}">
                <a16:creationId xmlns:a16="http://schemas.microsoft.com/office/drawing/2014/main" id="{5CE2DEA9-5253-9385-C835-600935B9EE25}"/>
              </a:ext>
            </a:extLst>
          </p:cNvPr>
          <p:cNvSpPr txBox="1"/>
          <p:nvPr/>
        </p:nvSpPr>
        <p:spPr>
          <a:xfrm>
            <a:off x="1085126" y="5323848"/>
            <a:ext cx="1823990" cy="738664"/>
          </a:xfrm>
          <a:prstGeom prst="rect">
            <a:avLst/>
          </a:prstGeom>
          <a:noFill/>
        </p:spPr>
        <p:txBody>
          <a:bodyPr wrap="square">
            <a:spAutoFit/>
          </a:bodyPr>
          <a:lstStyle/>
          <a:p>
            <a:r>
              <a:rPr lang="el-GR" sz="1400" b="1" dirty="0">
                <a:solidFill>
                  <a:schemeClr val="accent6">
                    <a:lumMod val="50000"/>
                  </a:schemeClr>
                </a:solidFill>
              </a:rPr>
              <a:t>€250+ εκατομμύρια </a:t>
            </a:r>
            <a:r>
              <a:rPr lang="el-GR" sz="1400" dirty="0">
                <a:solidFill>
                  <a:schemeClr val="accent6">
                    <a:lumMod val="50000"/>
                  </a:schemeClr>
                </a:solidFill>
              </a:rPr>
              <a:t>πληρωμές </a:t>
            </a:r>
            <a:r>
              <a:rPr lang="el-GR" sz="1400" b="1" dirty="0">
                <a:solidFill>
                  <a:schemeClr val="accent6">
                    <a:lumMod val="50000"/>
                  </a:schemeClr>
                </a:solidFill>
              </a:rPr>
              <a:t>συμβολαίων Ζωής</a:t>
            </a:r>
          </a:p>
        </p:txBody>
      </p:sp>
      <p:sp>
        <p:nvSpPr>
          <p:cNvPr id="21" name="TextBox 20">
            <a:extLst>
              <a:ext uri="{FF2B5EF4-FFF2-40B4-BE49-F238E27FC236}">
                <a16:creationId xmlns:a16="http://schemas.microsoft.com/office/drawing/2014/main" id="{5AB46331-60DE-EEF0-8831-9817E4389EA2}"/>
              </a:ext>
            </a:extLst>
          </p:cNvPr>
          <p:cNvSpPr txBox="1"/>
          <p:nvPr/>
        </p:nvSpPr>
        <p:spPr>
          <a:xfrm>
            <a:off x="3724680" y="5393479"/>
            <a:ext cx="1794041" cy="738664"/>
          </a:xfrm>
          <a:prstGeom prst="rect">
            <a:avLst/>
          </a:prstGeom>
          <a:noFill/>
        </p:spPr>
        <p:txBody>
          <a:bodyPr wrap="square">
            <a:spAutoFit/>
          </a:bodyPr>
          <a:lstStyle/>
          <a:p>
            <a:r>
              <a:rPr lang="el-GR" sz="1400" b="1" dirty="0">
                <a:solidFill>
                  <a:schemeClr val="accent6">
                    <a:lumMod val="50000"/>
                  </a:schemeClr>
                </a:solidFill>
              </a:rPr>
              <a:t>€120+ εκατομμύρια </a:t>
            </a:r>
            <a:r>
              <a:rPr lang="el-GR" sz="1400" dirty="0">
                <a:solidFill>
                  <a:schemeClr val="accent6">
                    <a:lumMod val="50000"/>
                  </a:schemeClr>
                </a:solidFill>
              </a:rPr>
              <a:t>αποζημιώσεις</a:t>
            </a:r>
            <a:r>
              <a:rPr lang="el-GR" sz="1400" b="1" dirty="0">
                <a:solidFill>
                  <a:schemeClr val="accent6">
                    <a:lumMod val="50000"/>
                  </a:schemeClr>
                </a:solidFill>
              </a:rPr>
              <a:t> </a:t>
            </a:r>
            <a:r>
              <a:rPr lang="el-GR" sz="1400" dirty="0">
                <a:solidFill>
                  <a:schemeClr val="accent6">
                    <a:lumMod val="50000"/>
                  </a:schemeClr>
                </a:solidFill>
              </a:rPr>
              <a:t>στον Κλάδο Υγείας</a:t>
            </a:r>
          </a:p>
        </p:txBody>
      </p:sp>
      <p:sp>
        <p:nvSpPr>
          <p:cNvPr id="25" name="TextBox 24">
            <a:extLst>
              <a:ext uri="{FF2B5EF4-FFF2-40B4-BE49-F238E27FC236}">
                <a16:creationId xmlns:a16="http://schemas.microsoft.com/office/drawing/2014/main" id="{7F7AC989-F3A4-3FEB-8AE3-FB214AE18360}"/>
              </a:ext>
            </a:extLst>
          </p:cNvPr>
          <p:cNvSpPr txBox="1"/>
          <p:nvPr/>
        </p:nvSpPr>
        <p:spPr>
          <a:xfrm>
            <a:off x="6693701" y="5401088"/>
            <a:ext cx="1794042" cy="738664"/>
          </a:xfrm>
          <a:prstGeom prst="rect">
            <a:avLst/>
          </a:prstGeom>
          <a:noFill/>
        </p:spPr>
        <p:txBody>
          <a:bodyPr wrap="square">
            <a:spAutoFit/>
          </a:bodyPr>
          <a:lstStyle/>
          <a:p>
            <a:r>
              <a:rPr lang="el-GR" sz="1400" b="1" dirty="0">
                <a:solidFill>
                  <a:schemeClr val="accent6">
                    <a:lumMod val="50000"/>
                  </a:schemeClr>
                </a:solidFill>
              </a:rPr>
              <a:t>€280+ εκατομμύρια </a:t>
            </a:r>
            <a:r>
              <a:rPr lang="el-GR" sz="1400" dirty="0">
                <a:solidFill>
                  <a:schemeClr val="accent6">
                    <a:lumMod val="50000"/>
                  </a:schemeClr>
                </a:solidFill>
              </a:rPr>
              <a:t>ασφαλιστικά αποθέματα</a:t>
            </a:r>
          </a:p>
        </p:txBody>
      </p:sp>
      <p:sp>
        <p:nvSpPr>
          <p:cNvPr id="27" name="TextBox 26">
            <a:extLst>
              <a:ext uri="{FF2B5EF4-FFF2-40B4-BE49-F238E27FC236}">
                <a16:creationId xmlns:a16="http://schemas.microsoft.com/office/drawing/2014/main" id="{E577589C-6C6B-1F24-FFC6-54C889DDF534}"/>
              </a:ext>
            </a:extLst>
          </p:cNvPr>
          <p:cNvSpPr txBox="1"/>
          <p:nvPr/>
        </p:nvSpPr>
        <p:spPr>
          <a:xfrm>
            <a:off x="9533798" y="5346057"/>
            <a:ext cx="1473214" cy="954107"/>
          </a:xfrm>
          <a:prstGeom prst="rect">
            <a:avLst/>
          </a:prstGeom>
          <a:noFill/>
        </p:spPr>
        <p:txBody>
          <a:bodyPr wrap="square">
            <a:spAutoFit/>
          </a:bodyPr>
          <a:lstStyle/>
          <a:p>
            <a:r>
              <a:rPr lang="el-GR" sz="1400" dirty="0">
                <a:solidFill>
                  <a:schemeClr val="accent6">
                    <a:lumMod val="50000"/>
                  </a:schemeClr>
                </a:solidFill>
              </a:rPr>
              <a:t>Πάνω από </a:t>
            </a:r>
            <a:r>
              <a:rPr lang="el-GR" sz="1400" b="1" dirty="0">
                <a:solidFill>
                  <a:schemeClr val="accent6">
                    <a:lumMod val="50000"/>
                  </a:schemeClr>
                </a:solidFill>
              </a:rPr>
              <a:t>30% μερίδιο αγοράς </a:t>
            </a:r>
            <a:r>
              <a:rPr lang="el-GR" sz="1400" dirty="0">
                <a:solidFill>
                  <a:schemeClr val="accent6">
                    <a:lumMod val="50000"/>
                  </a:schemeClr>
                </a:solidFill>
              </a:rPr>
              <a:t>στον Κλάδο Υγείας</a:t>
            </a:r>
          </a:p>
        </p:txBody>
      </p:sp>
      <p:sp>
        <p:nvSpPr>
          <p:cNvPr id="29" name="TextBox 28">
            <a:extLst>
              <a:ext uri="{FF2B5EF4-FFF2-40B4-BE49-F238E27FC236}">
                <a16:creationId xmlns:a16="http://schemas.microsoft.com/office/drawing/2014/main" id="{F3577961-C0C0-710F-BCCC-ED21B855CDF8}"/>
              </a:ext>
            </a:extLst>
          </p:cNvPr>
          <p:cNvSpPr txBox="1"/>
          <p:nvPr/>
        </p:nvSpPr>
        <p:spPr>
          <a:xfrm>
            <a:off x="556727" y="3252524"/>
            <a:ext cx="6097554" cy="369332"/>
          </a:xfrm>
          <a:prstGeom prst="rect">
            <a:avLst/>
          </a:prstGeom>
          <a:noFill/>
        </p:spPr>
        <p:txBody>
          <a:bodyPr wrap="square">
            <a:spAutoFit/>
          </a:bodyPr>
          <a:lstStyle/>
          <a:p>
            <a:pPr algn="just"/>
            <a:r>
              <a:rPr lang="el-GR" sz="1800" b="1" dirty="0">
                <a:solidFill>
                  <a:srgbClr val="18401A"/>
                </a:solidFill>
              </a:rPr>
              <a:t>Τα τελευταία 5 χρόνια: </a:t>
            </a:r>
          </a:p>
        </p:txBody>
      </p:sp>
      <p:sp>
        <p:nvSpPr>
          <p:cNvPr id="31" name="Rectangle 30">
            <a:extLst>
              <a:ext uri="{FF2B5EF4-FFF2-40B4-BE49-F238E27FC236}">
                <a16:creationId xmlns:a16="http://schemas.microsoft.com/office/drawing/2014/main" id="{568228C2-206D-BF91-C6F3-49B17BD65DC3}"/>
              </a:ext>
            </a:extLst>
          </p:cNvPr>
          <p:cNvSpPr/>
          <p:nvPr/>
        </p:nvSpPr>
        <p:spPr>
          <a:xfrm>
            <a:off x="594976" y="859578"/>
            <a:ext cx="11287559" cy="2092881"/>
          </a:xfrm>
          <a:prstGeom prst="rect">
            <a:avLst/>
          </a:prstGeom>
        </p:spPr>
        <p:txBody>
          <a:bodyPr wrap="square">
            <a:spAutoFit/>
          </a:bodyPr>
          <a:lstStyle/>
          <a:p>
            <a:pPr algn="just"/>
            <a:r>
              <a:rPr lang="el-GR" sz="1300" dirty="0">
                <a:solidFill>
                  <a:schemeClr val="accent6">
                    <a:lumMod val="50000"/>
                  </a:schemeClr>
                </a:solidFill>
              </a:rPr>
              <a:t>H Universal Life </a:t>
            </a:r>
            <a:r>
              <a:rPr lang="el-GR" sz="1300" dirty="0"/>
              <a:t>είναι η πρώτη Κυπριακή ασφαλιστική εταιρεία η οποία ιδρύθηκε το 1970, με βασικό σκοπό την ανάπτυξη και πρόοδο του ασφαλιστικού κλάδου στην Κύπρο. Συμπληρώνοντας περισσότερες από πέντε δεκαετίες ζωής και προσφοράς προς την κοινωνία και την οικονομία του τόπου μας, η Universal Life κατέστησε το όνομά της συνώνυμο με την ασφάλεια ζωής και υγείας. Πρωτοστάτης στην εισαγωγή θεσμών και σύγχρονων ασφαλιστικών προγραμμάτων, συνέτεινε τα μέγιστα στη δημιουργία και καλλιέργεια ασφαλιστικής συνείδησης στο κοινό της Κύπρου. Εκ τότε, η Universal Life ως ένας σοβαρός και αξιόπιστος οργανισμός, με πείρα και τεχνογνωσία, με ισχυρή μετοχική δομή και με επίκεντρο τον άνθρωπο, βρίσκεται σε μια συνεχή τροχιά ανάπτυξης και προόδου.</a:t>
            </a:r>
          </a:p>
          <a:p>
            <a:pPr algn="just"/>
            <a:r>
              <a:rPr lang="el-GR" sz="1300" dirty="0"/>
              <a:t>Σήμερα, αποτελεί μέλος του Ομίλου Εταιρειών </a:t>
            </a:r>
            <a:r>
              <a:rPr lang="el-GR" sz="1300" dirty="0" err="1"/>
              <a:t>Φώτος</a:t>
            </a:r>
            <a:r>
              <a:rPr lang="el-GR" sz="1300" dirty="0"/>
              <a:t> Φωτιάδης και συνεχίζει να διαδραματίζει πρωταγωνιστικό ρόλο στα ασφαλιστικά δρώμενα του τόπου, ως μια από τις κορυφαίες εταιρείες στον Κλάδο Ζωής και ως η μεγαλύτερη ασφαλιστική εταιρεία στον Κλάδο Υγείας. Τα τελευταία χρόνια ψηφίζεται διαχρονικά από ανεξάρτητες έρευνες αγοράς ως η πλέον αξιόπιστη εταιρεία ανάμεσα σε όλες τις Ασφαλιστικές Εταιρείες του Κλάδου Ζωής στην Κύπρο. Μέσα από το  ανθρωποκεντρικό της πνεύμα, η Universal Life στηρίζει διαχρονικά φιλανθρωπικούς οργανισμούς, την παιδεία, τον αθλητισμό και τον πολιτισμό, με σεβασμό στον άνθρωπο και στην κοινωνία.</a:t>
            </a:r>
          </a:p>
        </p:txBody>
      </p:sp>
      <p:pic>
        <p:nvPicPr>
          <p:cNvPr id="32" name="Picture 31" descr="C:\Users\e.orphanidou\AppData\Local\Microsoft\Windows\Temporary Internet Files\Content.Outlook\E1N6FMDA\Universal Life final SPONSORSHIP LOGO-01.png">
            <a:extLst>
              <a:ext uri="{FF2B5EF4-FFF2-40B4-BE49-F238E27FC236}">
                <a16:creationId xmlns:a16="http://schemas.microsoft.com/office/drawing/2014/main" id="{565527B7-A7D8-9EB2-2B65-00EC290735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60658" y="143230"/>
            <a:ext cx="1892707" cy="39155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Placeholder 23" descr="A person using a computer&#10;&#10;Description automatically generated with medium confidence">
            <a:extLst>
              <a:ext uri="{FF2B5EF4-FFF2-40B4-BE49-F238E27FC236}">
                <a16:creationId xmlns:a16="http://schemas.microsoft.com/office/drawing/2014/main" id="{ADAEBA2B-5BD5-7653-56C8-CF1D507F1F9A}"/>
              </a:ext>
            </a:extLst>
          </p:cNvPr>
          <p:cNvPicPr>
            <a:picLocks noGrp="1" noChangeAspect="1"/>
          </p:cNvPicPr>
          <p:nvPr>
            <p:ph type="pic" sz="quarter" idx="11"/>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3833" r="23833"/>
          <a:stretch>
            <a:fillRect/>
          </a:stretch>
        </p:blipFill>
        <p:spPr>
          <a:xfrm>
            <a:off x="1006624" y="3822586"/>
            <a:ext cx="1578258" cy="1578502"/>
          </a:xfrm>
        </p:spPr>
      </p:pic>
      <p:pic>
        <p:nvPicPr>
          <p:cNvPr id="38" name="Picture Placeholder 37" descr="Diagram, text&#10;&#10;Description automatically generated with medium confidence">
            <a:extLst>
              <a:ext uri="{FF2B5EF4-FFF2-40B4-BE49-F238E27FC236}">
                <a16:creationId xmlns:a16="http://schemas.microsoft.com/office/drawing/2014/main" id="{B358DDDA-322C-0CE2-9CD8-9F66065A0B98}"/>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l="8545" r="8545"/>
          <a:stretch>
            <a:fillRect/>
          </a:stretch>
        </p:blipFill>
        <p:spPr>
          <a:xfrm>
            <a:off x="3523070" y="3747787"/>
            <a:ext cx="1702577" cy="1702840"/>
          </a:xfrm>
        </p:spPr>
      </p:pic>
      <p:pic>
        <p:nvPicPr>
          <p:cNvPr id="44" name="Picture Placeholder 43" descr="Diagram&#10;&#10;Description automatically generated">
            <a:extLst>
              <a:ext uri="{FF2B5EF4-FFF2-40B4-BE49-F238E27FC236}">
                <a16:creationId xmlns:a16="http://schemas.microsoft.com/office/drawing/2014/main" id="{6CF56505-0012-A69D-8EF2-986573649D03}"/>
              </a:ext>
            </a:extLst>
          </p:cNvPr>
          <p:cNvPicPr>
            <a:picLocks noGrp="1" noChangeAspect="1"/>
          </p:cNvPicPr>
          <p:nvPr>
            <p:ph type="pic" sz="quarter" idx="12"/>
          </p:nvPr>
        </p:nvPicPr>
        <p:blipFill>
          <a:blip r:embed="rId7">
            <a:extLst>
              <a:ext uri="{28A0092B-C50C-407E-A947-70E740481C1C}">
                <a14:useLocalDpi xmlns:a14="http://schemas.microsoft.com/office/drawing/2010/main" val="0"/>
              </a:ext>
            </a:extLst>
          </a:blip>
          <a:srcRect l="14607" r="14607"/>
          <a:stretch>
            <a:fillRect/>
          </a:stretch>
        </p:blipFill>
        <p:spPr>
          <a:xfrm>
            <a:off x="6334286" y="3723977"/>
            <a:ext cx="1725061" cy="1724997"/>
          </a:xfrm>
        </p:spPr>
      </p:pic>
      <p:pic>
        <p:nvPicPr>
          <p:cNvPr id="6" name="Picture 5" descr="A picture containing accessory&#10;&#10;Description automatically generated">
            <a:extLst>
              <a:ext uri="{FF2B5EF4-FFF2-40B4-BE49-F238E27FC236}">
                <a16:creationId xmlns:a16="http://schemas.microsoft.com/office/drawing/2014/main" id="{129D126E-A03F-B749-8E1C-3A0BEC5BED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67986" y="3723977"/>
            <a:ext cx="1662459" cy="1677111"/>
          </a:xfrm>
          <a:prstGeom prst="flowChartConnector">
            <a:avLst/>
          </a:prstGeom>
        </p:spPr>
      </p:pic>
      <p:sp>
        <p:nvSpPr>
          <p:cNvPr id="19" name="Slide Number Placeholder 2">
            <a:extLst>
              <a:ext uri="{FF2B5EF4-FFF2-40B4-BE49-F238E27FC236}">
                <a16:creationId xmlns:a16="http://schemas.microsoft.com/office/drawing/2014/main" id="{DCFBAAC5-DC6D-5E52-A4DB-FAE4A67EC4CF}"/>
              </a:ext>
            </a:extLst>
          </p:cNvPr>
          <p:cNvSpPr txBox="1">
            <a:spLocks/>
          </p:cNvSpPr>
          <p:nvPr/>
        </p:nvSpPr>
        <p:spPr>
          <a:xfrm>
            <a:off x="11562255" y="6429995"/>
            <a:ext cx="941540" cy="365125"/>
          </a:xfrm>
          <a:prstGeom prst="ellipse">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fld id="{8DC175FB-C54F-4A94-ACE8-5C9BF3789BF7}" type="slidenum">
              <a:rPr lang="en-US" smtClean="0"/>
              <a:pPr marL="0" indent="0">
                <a:buNone/>
              </a:pPr>
              <a:t>2</a:t>
            </a:fld>
            <a:endParaRPr lang="en-US" dirty="0"/>
          </a:p>
        </p:txBody>
      </p:sp>
      <p:sp>
        <p:nvSpPr>
          <p:cNvPr id="22" name="Title 1">
            <a:extLst>
              <a:ext uri="{FF2B5EF4-FFF2-40B4-BE49-F238E27FC236}">
                <a16:creationId xmlns:a16="http://schemas.microsoft.com/office/drawing/2014/main" id="{E49E8A64-19C0-FEF9-74E0-3B98CC1ADAEB}"/>
              </a:ext>
            </a:extLst>
          </p:cNvPr>
          <p:cNvSpPr txBox="1">
            <a:spLocks/>
          </p:cNvSpPr>
          <p:nvPr/>
        </p:nvSpPr>
        <p:spPr>
          <a:xfrm>
            <a:off x="594976" y="210576"/>
            <a:ext cx="10515600" cy="6484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l-GR" sz="2800" b="1" dirty="0">
                <a:solidFill>
                  <a:srgbClr val="18401A"/>
                </a:solidFill>
                <a:latin typeface="+mn-lt"/>
              </a:rPr>
              <a:t>Ποιοι Είμαστε</a:t>
            </a:r>
            <a:endParaRPr lang="en-US" sz="2800" b="1" dirty="0">
              <a:solidFill>
                <a:srgbClr val="18401A"/>
              </a:solidFill>
              <a:latin typeface="+mn-lt"/>
            </a:endParaRPr>
          </a:p>
        </p:txBody>
      </p:sp>
    </p:spTree>
    <p:extLst>
      <p:ext uri="{BB962C8B-B14F-4D97-AF65-F5344CB8AC3E}">
        <p14:creationId xmlns:p14="http://schemas.microsoft.com/office/powerpoint/2010/main" val="381023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outdoor&#10;&#10;Description automatically generated">
            <a:extLst>
              <a:ext uri="{FF2B5EF4-FFF2-40B4-BE49-F238E27FC236}">
                <a16:creationId xmlns:a16="http://schemas.microsoft.com/office/drawing/2014/main" id="{EF28BDF8-F565-A7C8-4FE5-BDB06909465C}"/>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6107226" y="-8225"/>
            <a:ext cx="4606212" cy="6866225"/>
          </a:xfrm>
          <a:prstGeom prst="parallelogram">
            <a:avLst/>
          </a:prstGeom>
        </p:spPr>
      </p:pic>
      <p:sp>
        <p:nvSpPr>
          <p:cNvPr id="13" name="Title 1">
            <a:extLst>
              <a:ext uri="{FF2B5EF4-FFF2-40B4-BE49-F238E27FC236}">
                <a16:creationId xmlns:a16="http://schemas.microsoft.com/office/drawing/2014/main" id="{021C3698-FAEB-4A80-A78E-C224F01EA2A8}"/>
              </a:ext>
            </a:extLst>
          </p:cNvPr>
          <p:cNvSpPr txBox="1">
            <a:spLocks/>
          </p:cNvSpPr>
          <p:nvPr/>
        </p:nvSpPr>
        <p:spPr>
          <a:xfrm>
            <a:off x="594976" y="210576"/>
            <a:ext cx="10515600" cy="6484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l-GR" sz="2800" b="1" dirty="0">
                <a:solidFill>
                  <a:srgbClr val="18401A"/>
                </a:solidFill>
                <a:latin typeface="+mn-lt"/>
              </a:rPr>
              <a:t>Ποιοι Είμαστε</a:t>
            </a:r>
            <a:endParaRPr lang="en-US" sz="2800" b="1" dirty="0">
              <a:solidFill>
                <a:srgbClr val="18401A"/>
              </a:solidFill>
              <a:latin typeface="+mn-lt"/>
            </a:endParaRPr>
          </a:p>
        </p:txBody>
      </p:sp>
      <p:cxnSp>
        <p:nvCxnSpPr>
          <p:cNvPr id="15" name="Straight Connector 14">
            <a:extLst>
              <a:ext uri="{FF2B5EF4-FFF2-40B4-BE49-F238E27FC236}">
                <a16:creationId xmlns:a16="http://schemas.microsoft.com/office/drawing/2014/main" id="{335B4C3A-ADF9-415F-A318-EE60D30BF30C}"/>
              </a:ext>
            </a:extLst>
          </p:cNvPr>
          <p:cNvCxnSpPr/>
          <p:nvPr/>
        </p:nvCxnSpPr>
        <p:spPr>
          <a:xfrm flipV="1">
            <a:off x="11226" y="6685948"/>
            <a:ext cx="12192000" cy="1"/>
          </a:xfrm>
          <a:prstGeom prst="line">
            <a:avLst/>
          </a:prstGeom>
        </p:spPr>
        <p:style>
          <a:lnRef idx="1">
            <a:schemeClr val="accent6"/>
          </a:lnRef>
          <a:fillRef idx="0">
            <a:schemeClr val="accent6"/>
          </a:fillRef>
          <a:effectRef idx="0">
            <a:schemeClr val="accent6"/>
          </a:effectRef>
          <a:fontRef idx="minor">
            <a:schemeClr val="tx1"/>
          </a:fontRef>
        </p:style>
      </p:cxnSp>
      <p:sp>
        <p:nvSpPr>
          <p:cNvPr id="20" name="Rectangle 19">
            <a:extLst>
              <a:ext uri="{FF2B5EF4-FFF2-40B4-BE49-F238E27FC236}">
                <a16:creationId xmlns:a16="http://schemas.microsoft.com/office/drawing/2014/main" id="{C8FF960B-D689-24CA-3C0B-5320E257D62F}"/>
              </a:ext>
            </a:extLst>
          </p:cNvPr>
          <p:cNvSpPr/>
          <p:nvPr/>
        </p:nvSpPr>
        <p:spPr>
          <a:xfrm>
            <a:off x="594976" y="1281288"/>
            <a:ext cx="5883773" cy="3785652"/>
          </a:xfrm>
          <a:prstGeom prst="rect">
            <a:avLst/>
          </a:prstGeom>
        </p:spPr>
        <p:txBody>
          <a:bodyPr wrap="square">
            <a:spAutoFit/>
          </a:bodyPr>
          <a:lstStyle/>
          <a:p>
            <a:pPr algn="just"/>
            <a:r>
              <a:rPr lang="el-GR" sz="1600" b="1" dirty="0">
                <a:solidFill>
                  <a:schemeClr val="accent6">
                    <a:lumMod val="50000"/>
                  </a:schemeClr>
                </a:solidFill>
              </a:rPr>
              <a:t>Το Όραμά μας</a:t>
            </a:r>
          </a:p>
          <a:p>
            <a:pPr algn="just"/>
            <a:r>
              <a:rPr lang="el-GR" sz="1600" dirty="0"/>
              <a:t>Όραμά μας είναι να είμαστε ο πιο αξιόπιστος συνέταιρος στην ασφάλιση των πελατών μας, προσφέροντάς τους καινοτόμες ασφαλιστικές λύσεις που να καλύπτουν στο μέγιστο δυνατό βαθμό τις ανάγκες τους.</a:t>
            </a:r>
            <a:endParaRPr lang="en-US" sz="1600" dirty="0"/>
          </a:p>
          <a:p>
            <a:pPr algn="just"/>
            <a:endParaRPr lang="en-US" sz="1600" dirty="0"/>
          </a:p>
          <a:p>
            <a:pPr algn="just"/>
            <a:endParaRPr lang="el-GR" sz="1600" dirty="0"/>
          </a:p>
          <a:p>
            <a:pPr algn="just"/>
            <a:r>
              <a:rPr lang="el-GR" sz="1600" b="1" dirty="0">
                <a:solidFill>
                  <a:schemeClr val="accent6">
                    <a:lumMod val="50000"/>
                  </a:schemeClr>
                </a:solidFill>
              </a:rPr>
              <a:t>Οι Αξίες μας</a:t>
            </a:r>
          </a:p>
          <a:p>
            <a:pPr marL="285750" indent="-285750" algn="just">
              <a:buFont typeface="Arial" panose="020B0604020202020204" pitchFamily="34" charset="0"/>
              <a:buChar char="•"/>
            </a:pPr>
            <a:r>
              <a:rPr lang="el-GR" sz="1600" dirty="0"/>
              <a:t>Αξιοπιστία</a:t>
            </a:r>
          </a:p>
          <a:p>
            <a:pPr marL="285750" indent="-285750" algn="just">
              <a:buFont typeface="Arial" panose="020B0604020202020204" pitchFamily="34" charset="0"/>
              <a:buChar char="•"/>
            </a:pPr>
            <a:r>
              <a:rPr lang="el-GR" sz="1600" dirty="0"/>
              <a:t>Άριστη Εξυπηρέτηση</a:t>
            </a:r>
          </a:p>
          <a:p>
            <a:pPr marL="285750" indent="-285750" algn="just">
              <a:buFont typeface="Arial" panose="020B0604020202020204" pitchFamily="34" charset="0"/>
              <a:buChar char="•"/>
            </a:pPr>
            <a:r>
              <a:rPr lang="el-GR" sz="1600" dirty="0"/>
              <a:t>Επαγγελματισμός</a:t>
            </a:r>
          </a:p>
          <a:p>
            <a:pPr marL="285750" indent="-285750" algn="just">
              <a:buFont typeface="Arial" panose="020B0604020202020204" pitchFamily="34" charset="0"/>
              <a:buChar char="•"/>
            </a:pPr>
            <a:r>
              <a:rPr lang="el-GR" sz="1600" dirty="0"/>
              <a:t>Κοινωνική Ευθύνη</a:t>
            </a:r>
          </a:p>
          <a:p>
            <a:pPr marL="285750" indent="-285750" algn="just">
              <a:buFont typeface="Arial" panose="020B0604020202020204" pitchFamily="34" charset="0"/>
              <a:buChar char="•"/>
            </a:pPr>
            <a:r>
              <a:rPr lang="el-GR" sz="1600" dirty="0"/>
              <a:t>Πρόσθετη Αξία στους Μετόχους μας</a:t>
            </a:r>
          </a:p>
          <a:p>
            <a:pPr marL="285750" indent="-285750" algn="just">
              <a:buFont typeface="Arial" panose="020B0604020202020204" pitchFamily="34" charset="0"/>
              <a:buChar char="•"/>
            </a:pPr>
            <a:r>
              <a:rPr lang="el-GR" sz="1600" dirty="0"/>
              <a:t>Συνέπεια</a:t>
            </a:r>
          </a:p>
          <a:p>
            <a:pPr marL="285750" indent="-285750" algn="just">
              <a:buFont typeface="Arial" panose="020B0604020202020204" pitchFamily="34" charset="0"/>
              <a:buChar char="•"/>
            </a:pPr>
            <a:r>
              <a:rPr lang="el-GR" sz="1600" dirty="0"/>
              <a:t>Υπευθυνότητα</a:t>
            </a:r>
          </a:p>
        </p:txBody>
      </p:sp>
      <p:pic>
        <p:nvPicPr>
          <p:cNvPr id="21" name="Picture 20" descr="C:\Users\e.orphanidou\AppData\Local\Microsoft\Windows\Temporary Internet Files\Content.Outlook\E1N6FMDA\Universal Life final SPONSORSHIP LOGO-01.png">
            <a:extLst>
              <a:ext uri="{FF2B5EF4-FFF2-40B4-BE49-F238E27FC236}">
                <a16:creationId xmlns:a16="http://schemas.microsoft.com/office/drawing/2014/main" id="{7875B1E1-CA60-5037-0554-C9C3E74B54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1750" y="5949997"/>
            <a:ext cx="2010084" cy="41583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E7A9E3D-EA5E-824B-361F-9C769D88B2B9}"/>
              </a:ext>
            </a:extLst>
          </p:cNvPr>
          <p:cNvSpPr>
            <a:spLocks noGrp="1"/>
          </p:cNvSpPr>
          <p:nvPr>
            <p:ph type="sldNum" sz="quarter" idx="12"/>
          </p:nvPr>
        </p:nvSpPr>
        <p:spPr>
          <a:xfrm>
            <a:off x="9044404" y="6222742"/>
            <a:ext cx="2743200" cy="365125"/>
          </a:xfrm>
        </p:spPr>
        <p:txBody>
          <a:bodyPr/>
          <a:lstStyle/>
          <a:p>
            <a:fld id="{8DC175FB-C54F-4A94-ACE8-5C9BF3789BF7}" type="slidenum">
              <a:rPr lang="en-US" smtClean="0"/>
              <a:t>3</a:t>
            </a:fld>
            <a:endParaRPr lang="en-US" dirty="0"/>
          </a:p>
        </p:txBody>
      </p:sp>
    </p:spTree>
    <p:extLst>
      <p:ext uri="{BB962C8B-B14F-4D97-AF65-F5344CB8AC3E}">
        <p14:creationId xmlns:p14="http://schemas.microsoft.com/office/powerpoint/2010/main" val="302874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e.orphanidou\AppData\Local\Microsoft\Windows\Temporary Internet Files\Content.Outlook\E1N6FMDA\Universal Life final SPONSORSHIP LOGO-01.png">
            <a:extLst>
              <a:ext uri="{FF2B5EF4-FFF2-40B4-BE49-F238E27FC236}">
                <a16:creationId xmlns:a16="http://schemas.microsoft.com/office/drawing/2014/main" id="{70318D5D-D5D7-08E9-3562-52BAC964EF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1911" y="6041696"/>
            <a:ext cx="2331594" cy="48235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587A6A4B-EEB9-918C-9610-62479EE51936}"/>
              </a:ext>
            </a:extLst>
          </p:cNvPr>
          <p:cNvSpPr>
            <a:spLocks noGrp="1"/>
          </p:cNvSpPr>
          <p:nvPr>
            <p:ph type="sldNum" sz="quarter" idx="12"/>
          </p:nvPr>
        </p:nvSpPr>
        <p:spPr>
          <a:xfrm>
            <a:off x="9239905" y="6444521"/>
            <a:ext cx="2743200" cy="365125"/>
          </a:xfrm>
        </p:spPr>
        <p:txBody>
          <a:bodyPr/>
          <a:lstStyle/>
          <a:p>
            <a:fld id="{8DC175FB-C54F-4A94-ACE8-5C9BF3789BF7}" type="slidenum">
              <a:rPr lang="en-US" smtClean="0"/>
              <a:t>4</a:t>
            </a:fld>
            <a:endParaRPr lang="en-US" dirty="0"/>
          </a:p>
        </p:txBody>
      </p:sp>
      <p:cxnSp>
        <p:nvCxnSpPr>
          <p:cNvPr id="6" name="Straight Connector 5">
            <a:extLst>
              <a:ext uri="{FF2B5EF4-FFF2-40B4-BE49-F238E27FC236}">
                <a16:creationId xmlns:a16="http://schemas.microsoft.com/office/drawing/2014/main" id="{3D9377A7-F49D-4F70-4D23-FBD925296ECE}"/>
              </a:ext>
            </a:extLst>
          </p:cNvPr>
          <p:cNvCxnSpPr/>
          <p:nvPr/>
        </p:nvCxnSpPr>
        <p:spPr>
          <a:xfrm flipV="1">
            <a:off x="0" y="6666846"/>
            <a:ext cx="12192000" cy="1"/>
          </a:xfrm>
          <a:prstGeom prst="line">
            <a:avLst/>
          </a:prstGeom>
        </p:spPr>
        <p:style>
          <a:lnRef idx="1">
            <a:schemeClr val="accent6"/>
          </a:lnRef>
          <a:fillRef idx="0">
            <a:schemeClr val="accent6"/>
          </a:fillRef>
          <a:effectRef idx="0">
            <a:schemeClr val="accent6"/>
          </a:effectRef>
          <a:fontRef idx="minor">
            <a:schemeClr val="tx1"/>
          </a:fontRef>
        </p:style>
      </p:cxnSp>
      <p:sp>
        <p:nvSpPr>
          <p:cNvPr id="9" name="Rectangle 8">
            <a:extLst>
              <a:ext uri="{FF2B5EF4-FFF2-40B4-BE49-F238E27FC236}">
                <a16:creationId xmlns:a16="http://schemas.microsoft.com/office/drawing/2014/main" id="{D47CA3B0-98F3-899A-7B98-B78226AD92C7}"/>
              </a:ext>
            </a:extLst>
          </p:cNvPr>
          <p:cNvSpPr/>
          <p:nvPr/>
        </p:nvSpPr>
        <p:spPr>
          <a:xfrm>
            <a:off x="631748" y="1802669"/>
            <a:ext cx="11287559" cy="3123932"/>
          </a:xfrm>
          <a:prstGeom prst="rect">
            <a:avLst/>
          </a:prstGeom>
        </p:spPr>
        <p:txBody>
          <a:bodyPr wrap="square">
            <a:spAutoFit/>
          </a:bodyPr>
          <a:lstStyle/>
          <a:p>
            <a:pPr algn="just"/>
            <a:r>
              <a:rPr lang="el-GR" sz="1300" dirty="0"/>
              <a:t>Αξιότιμοι Κύριοι/Κυρίες,</a:t>
            </a:r>
            <a:endParaRPr lang="en-US" sz="1300" dirty="0"/>
          </a:p>
          <a:p>
            <a:pPr algn="just"/>
            <a:endParaRPr lang="el-GR" sz="1300" dirty="0"/>
          </a:p>
          <a:p>
            <a:pPr algn="just"/>
            <a:endParaRPr lang="el-GR" sz="1300" dirty="0"/>
          </a:p>
          <a:p>
            <a:pPr algn="ctr"/>
            <a:r>
              <a:rPr lang="el-GR" sz="1400" b="1" dirty="0">
                <a:solidFill>
                  <a:schemeClr val="accent6">
                    <a:lumMod val="50000"/>
                  </a:schemeClr>
                </a:solidFill>
              </a:rPr>
              <a:t>Ομαδικής Ασφάλεια Ζωής μελών και συζύγων του </a:t>
            </a:r>
            <a:r>
              <a:rPr lang="el-GR" sz="1400" b="1" dirty="0" err="1">
                <a:solidFill>
                  <a:schemeClr val="accent6">
                    <a:lumMod val="50000"/>
                  </a:schemeClr>
                </a:solidFill>
              </a:rPr>
              <a:t>Παγκύπριου</a:t>
            </a:r>
            <a:r>
              <a:rPr lang="el-GR" sz="1400" b="1" dirty="0">
                <a:solidFill>
                  <a:schemeClr val="accent6">
                    <a:lumMod val="50000"/>
                  </a:schemeClr>
                </a:solidFill>
              </a:rPr>
              <a:t> Συνεργατικού Ταμείου Υγείας</a:t>
            </a:r>
          </a:p>
          <a:p>
            <a:pPr algn="ctr"/>
            <a:endParaRPr lang="en-US" sz="1400" b="1" dirty="0">
              <a:solidFill>
                <a:schemeClr val="accent6">
                  <a:lumMod val="50000"/>
                </a:schemeClr>
              </a:solidFill>
            </a:endParaRPr>
          </a:p>
          <a:p>
            <a:pPr algn="ctr"/>
            <a:endParaRPr lang="el-GR" sz="1300" u="sng" dirty="0"/>
          </a:p>
          <a:p>
            <a:pPr algn="just"/>
            <a:r>
              <a:rPr lang="el-GR" sz="1300" dirty="0"/>
              <a:t>Ευχαριστούμε για την εμπιστοσύνη σας προς την Εταιρεία μας και την ευκαιρία που μας δίνετε να επικοινωνήσουμε μαζί σας για την ενδιαφέρον ένταξής σας στο εν λόγω ομαδικό σχέδιο το οποίο έχει σχεδιαστεί ειδικά για τα μέλη και τις/τους συζύγους των μελών του </a:t>
            </a:r>
            <a:r>
              <a:rPr lang="el-GR" sz="1300" dirty="0" err="1"/>
              <a:t>Παγκύπριου</a:t>
            </a:r>
            <a:r>
              <a:rPr lang="el-GR" sz="1300" dirty="0"/>
              <a:t> Συνεργατικού Ταμείου Υγείας.</a:t>
            </a:r>
            <a:endParaRPr lang="en-US" sz="1300" dirty="0"/>
          </a:p>
          <a:p>
            <a:pPr algn="just"/>
            <a:endParaRPr lang="el-GR" sz="1300" dirty="0"/>
          </a:p>
          <a:p>
            <a:pPr algn="just"/>
            <a:r>
              <a:rPr lang="el-GR" sz="1300" dirty="0"/>
              <a:t>Στις σελίδες που ακολουθούν εσωκλείονται οι παροχές και το κόστος των προτεινόμενων σχεδίων, όπως επίσης και η διαδικασία δήλωσης ενδιαφέροντος.</a:t>
            </a:r>
          </a:p>
          <a:p>
            <a:pPr algn="just"/>
            <a:endParaRPr lang="el-GR" sz="1300" dirty="0"/>
          </a:p>
          <a:p>
            <a:pPr algn="just"/>
            <a:r>
              <a:rPr lang="el-GR" sz="1300" dirty="0"/>
              <a:t>Σημειώνουμε ότι ισχύουν όροι και προϋποθέσεις όπως αυτοί αναγράφονται στους Ειδικούς όρους της εν λόγω παρουσίασης.</a:t>
            </a:r>
            <a:endParaRPr lang="en-US" sz="1300" dirty="0"/>
          </a:p>
          <a:p>
            <a:pPr algn="just"/>
            <a:endParaRPr lang="el-GR" sz="1300" dirty="0"/>
          </a:p>
          <a:p>
            <a:pPr algn="just"/>
            <a:r>
              <a:rPr lang="el-GR" sz="1300" dirty="0"/>
              <a:t>Είμαστε στη διάθεσή σας για οποιαδήποτε πληροφορία ή διευκρίνιση χρειαστείτε.</a:t>
            </a:r>
          </a:p>
          <a:p>
            <a:pPr algn="just"/>
            <a:r>
              <a:rPr lang="el-GR" sz="1300" dirty="0"/>
              <a:t> </a:t>
            </a:r>
            <a:endParaRPr lang="en-US" sz="1300" dirty="0"/>
          </a:p>
        </p:txBody>
      </p:sp>
    </p:spTree>
    <p:extLst>
      <p:ext uri="{BB962C8B-B14F-4D97-AF65-F5344CB8AC3E}">
        <p14:creationId xmlns:p14="http://schemas.microsoft.com/office/powerpoint/2010/main" val="4114497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21C3698-FAEB-4A80-A78E-C224F01EA2A8}"/>
              </a:ext>
            </a:extLst>
          </p:cNvPr>
          <p:cNvSpPr txBox="1">
            <a:spLocks/>
          </p:cNvSpPr>
          <p:nvPr/>
        </p:nvSpPr>
        <p:spPr>
          <a:xfrm>
            <a:off x="1838306" y="362320"/>
            <a:ext cx="8439169" cy="5357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l-GR" sz="1600" b="1" dirty="0">
              <a:solidFill>
                <a:srgbClr val="18401A"/>
              </a:solidFill>
              <a:latin typeface="+mn-lt"/>
            </a:endParaRPr>
          </a:p>
          <a:p>
            <a:r>
              <a:rPr lang="el-GR" sz="1600" b="1" dirty="0">
                <a:solidFill>
                  <a:srgbClr val="18401A"/>
                </a:solidFill>
                <a:latin typeface="+mn-lt"/>
              </a:rPr>
              <a:t>ΣΧΕΔΙΟ ΟΜΑΔΙΚΗΣ ΑΣΦΑΛΙΣΗΣ ΖΩΗΣ – Επιλογή Σχεδίων Α,Β ή Γ</a:t>
            </a:r>
          </a:p>
        </p:txBody>
      </p:sp>
      <p:cxnSp>
        <p:nvCxnSpPr>
          <p:cNvPr id="15" name="Straight Connector 14">
            <a:extLst>
              <a:ext uri="{FF2B5EF4-FFF2-40B4-BE49-F238E27FC236}">
                <a16:creationId xmlns:a16="http://schemas.microsoft.com/office/drawing/2014/main" id="{335B4C3A-ADF9-415F-A318-EE60D30BF30C}"/>
              </a:ext>
            </a:extLst>
          </p:cNvPr>
          <p:cNvCxnSpPr/>
          <p:nvPr/>
        </p:nvCxnSpPr>
        <p:spPr>
          <a:xfrm flipV="1">
            <a:off x="11226" y="6685948"/>
            <a:ext cx="12192000" cy="1"/>
          </a:xfrm>
          <a:prstGeom prst="line">
            <a:avLst/>
          </a:prstGeom>
        </p:spPr>
        <p:style>
          <a:lnRef idx="1">
            <a:schemeClr val="accent6"/>
          </a:lnRef>
          <a:fillRef idx="0">
            <a:schemeClr val="accent6"/>
          </a:fillRef>
          <a:effectRef idx="0">
            <a:schemeClr val="accent6"/>
          </a:effectRef>
          <a:fontRef idx="minor">
            <a:schemeClr val="tx1"/>
          </a:fontRef>
        </p:style>
      </p:cxnSp>
      <p:sp>
        <p:nvSpPr>
          <p:cNvPr id="4" name="Slide Number Placeholder 3">
            <a:extLst>
              <a:ext uri="{FF2B5EF4-FFF2-40B4-BE49-F238E27FC236}">
                <a16:creationId xmlns:a16="http://schemas.microsoft.com/office/drawing/2014/main" id="{D3C62CB9-6AE3-1DAE-9386-0A36988D7D71}"/>
              </a:ext>
            </a:extLst>
          </p:cNvPr>
          <p:cNvSpPr>
            <a:spLocks noGrp="1"/>
          </p:cNvSpPr>
          <p:nvPr>
            <p:ph type="sldNum" sz="quarter" idx="12"/>
          </p:nvPr>
        </p:nvSpPr>
        <p:spPr>
          <a:xfrm>
            <a:off x="9177131" y="6320823"/>
            <a:ext cx="2743200" cy="365125"/>
          </a:xfrm>
        </p:spPr>
        <p:txBody>
          <a:bodyPr/>
          <a:lstStyle/>
          <a:p>
            <a:fld id="{8DC175FB-C54F-4A94-ACE8-5C9BF3789BF7}" type="slidenum">
              <a:rPr lang="en-US" smtClean="0"/>
              <a:t>5</a:t>
            </a:fld>
            <a:endParaRPr lang="en-US"/>
          </a:p>
        </p:txBody>
      </p:sp>
      <p:pic>
        <p:nvPicPr>
          <p:cNvPr id="10" name="Picture 9" descr="C:\Users\e.orphanidou\AppData\Local\Microsoft\Windows\Temporary Internet Files\Content.Outlook\E1N6FMDA\Universal Life final SPONSORSHIP LOGO-01.png">
            <a:extLst>
              <a:ext uri="{FF2B5EF4-FFF2-40B4-BE49-F238E27FC236}">
                <a16:creationId xmlns:a16="http://schemas.microsoft.com/office/drawing/2014/main" id="{235CF6D2-C6BB-B537-ABF6-4808425EB8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7475" y="172051"/>
            <a:ext cx="1714809" cy="3547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70636E-DEA9-465C-6F3E-88804407F68F}"/>
              </a:ext>
            </a:extLst>
          </p:cNvPr>
          <p:cNvSpPr txBox="1"/>
          <p:nvPr/>
        </p:nvSpPr>
        <p:spPr>
          <a:xfrm>
            <a:off x="5143701" y="1242520"/>
            <a:ext cx="1809360" cy="369332"/>
          </a:xfrm>
          <a:prstGeom prst="rect">
            <a:avLst/>
          </a:prstGeom>
          <a:noFill/>
        </p:spPr>
        <p:txBody>
          <a:bodyPr wrap="square">
            <a:spAutoFit/>
          </a:bodyPr>
          <a:lstStyle/>
          <a:p>
            <a:r>
              <a:rPr lang="el-GR" sz="1800" b="1" dirty="0">
                <a:solidFill>
                  <a:srgbClr val="18401A"/>
                </a:solidFill>
                <a:latin typeface="+mn-lt"/>
              </a:rPr>
              <a:t>ΣΧΕΔΙΟ Α</a:t>
            </a:r>
            <a:endParaRPr lang="en-US" sz="1800" b="1" dirty="0">
              <a:solidFill>
                <a:srgbClr val="18401A"/>
              </a:solidFill>
              <a:latin typeface="+mn-lt"/>
            </a:endParaRPr>
          </a:p>
        </p:txBody>
      </p:sp>
      <p:pic>
        <p:nvPicPr>
          <p:cNvPr id="7" name="Picture 6">
            <a:extLst>
              <a:ext uri="{FF2B5EF4-FFF2-40B4-BE49-F238E27FC236}">
                <a16:creationId xmlns:a16="http://schemas.microsoft.com/office/drawing/2014/main" id="{E90D5590-2DCE-19D7-E897-2C3B8700C7AB}"/>
              </a:ext>
            </a:extLst>
          </p:cNvPr>
          <p:cNvPicPr>
            <a:picLocks noChangeAspect="1"/>
          </p:cNvPicPr>
          <p:nvPr/>
        </p:nvPicPr>
        <p:blipFill>
          <a:blip r:embed="rId3"/>
          <a:stretch>
            <a:fillRect/>
          </a:stretch>
        </p:blipFill>
        <p:spPr>
          <a:xfrm>
            <a:off x="1032199" y="1751407"/>
            <a:ext cx="7472796" cy="4925403"/>
          </a:xfrm>
          <a:prstGeom prst="rect">
            <a:avLst/>
          </a:prstGeom>
        </p:spPr>
      </p:pic>
      <p:sp>
        <p:nvSpPr>
          <p:cNvPr id="2" name="TextBox 1">
            <a:extLst>
              <a:ext uri="{FF2B5EF4-FFF2-40B4-BE49-F238E27FC236}">
                <a16:creationId xmlns:a16="http://schemas.microsoft.com/office/drawing/2014/main" id="{A17CC776-037E-C585-3CFC-1A08EC03A12F}"/>
              </a:ext>
            </a:extLst>
          </p:cNvPr>
          <p:cNvSpPr txBox="1"/>
          <p:nvPr/>
        </p:nvSpPr>
        <p:spPr>
          <a:xfrm>
            <a:off x="8885183" y="2969534"/>
            <a:ext cx="2483732" cy="2800767"/>
          </a:xfrm>
          <a:prstGeom prst="rect">
            <a:avLst/>
          </a:prstGeom>
          <a:noFill/>
        </p:spPr>
        <p:txBody>
          <a:bodyPr wrap="square" rtlCol="0">
            <a:spAutoFit/>
          </a:bodyPr>
          <a:lstStyle/>
          <a:p>
            <a:pPr algn="ctr"/>
            <a:r>
              <a:rPr lang="el-GR" sz="1100" dirty="0"/>
              <a:t>Σημειώσεις</a:t>
            </a:r>
            <a:r>
              <a:rPr lang="en-US" sz="1100" dirty="0"/>
              <a:t>:</a:t>
            </a:r>
            <a:endParaRPr lang="el-GR" sz="1100" dirty="0"/>
          </a:p>
          <a:p>
            <a:pPr algn="ctr"/>
            <a:endParaRPr lang="el-GR" sz="1100" dirty="0"/>
          </a:p>
          <a:p>
            <a:pPr marL="171450" indent="-171450">
              <a:buFont typeface="Arial" panose="020B0604020202020204" pitchFamily="34" charset="0"/>
              <a:buChar char="•"/>
            </a:pPr>
            <a:r>
              <a:rPr lang="el-GR" sz="1100" dirty="0">
                <a:ea typeface="Calibri" panose="020F0502020204030204" pitchFamily="34" charset="0"/>
                <a:cs typeface="Arial" panose="020B0604020202020204" pitchFamily="34" charset="0"/>
              </a:rPr>
              <a:t>Μπορείτε να επιλέξετε ένα από τα ακόλουθα Σχέδια (Α,Β ή Γ) τα οποία διαφέρουν ως προς το ύψος της Κάλυψης. </a:t>
            </a:r>
            <a:endParaRPr lang="el-GR" sz="1100" dirty="0">
              <a:effectLst/>
              <a:ea typeface="Calibri" panose="020F0502020204030204" pitchFamily="34" charset="0"/>
              <a:cs typeface="Arial" panose="020B0604020202020204" pitchFamily="34" charset="0"/>
            </a:endParaRPr>
          </a:p>
          <a:p>
            <a:endParaRPr lang="el-GR" sz="1100" dirty="0"/>
          </a:p>
          <a:p>
            <a:pPr marL="171450" indent="-171450">
              <a:buFont typeface="Arial" panose="020B0604020202020204" pitchFamily="34" charset="0"/>
              <a:buChar char="•"/>
            </a:pPr>
            <a:r>
              <a:rPr lang="el-GR" sz="1100" dirty="0"/>
              <a:t>Για το Ωφέλημα Α «Θάνατος από οποιαδήποτε αιτία» το κόστος  εξαρτάται από την ηλικία σας, ενώ για το Ωφέλημα Β είναι το ίδιο κόστος ανεξαρτήτως ηλικίας.</a:t>
            </a:r>
            <a:endParaRPr lang="el-GR" sz="1100" u="sng" dirty="0"/>
          </a:p>
          <a:p>
            <a:pPr marL="171450" indent="-171450">
              <a:buFont typeface="Arial" panose="020B0604020202020204" pitchFamily="34" charset="0"/>
              <a:buChar char="•"/>
            </a:pPr>
            <a:endParaRPr lang="el-GR" sz="1100" u="sng" dirty="0"/>
          </a:p>
          <a:p>
            <a:pPr marL="171450" indent="-171450">
              <a:buFont typeface="Arial" panose="020B0604020202020204" pitchFamily="34" charset="0"/>
              <a:buChar char="•"/>
            </a:pPr>
            <a:r>
              <a:rPr lang="el-GR" sz="1100" b="1" u="sng" dirty="0"/>
              <a:t>Το συνολικό ετήσιο κόστος για το κάθε μέλος είναι το άθροισμα των ωφελημάτων Α&amp;Β </a:t>
            </a:r>
            <a:endParaRPr lang="en-US" sz="1100" b="1" u="sng" dirty="0"/>
          </a:p>
        </p:txBody>
      </p:sp>
    </p:spTree>
    <p:extLst>
      <p:ext uri="{BB962C8B-B14F-4D97-AF65-F5344CB8AC3E}">
        <p14:creationId xmlns:p14="http://schemas.microsoft.com/office/powerpoint/2010/main" val="3811137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21C3698-FAEB-4A80-A78E-C224F01EA2A8}"/>
              </a:ext>
            </a:extLst>
          </p:cNvPr>
          <p:cNvSpPr txBox="1">
            <a:spLocks/>
          </p:cNvSpPr>
          <p:nvPr/>
        </p:nvSpPr>
        <p:spPr>
          <a:xfrm>
            <a:off x="2005712" y="842705"/>
            <a:ext cx="8439169" cy="535769"/>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l-GR" sz="2800" b="1" dirty="0">
              <a:solidFill>
                <a:srgbClr val="18401A"/>
              </a:solidFill>
              <a:latin typeface="+mn-lt"/>
            </a:endParaRPr>
          </a:p>
          <a:p>
            <a:r>
              <a:rPr lang="el-GR" sz="2800" b="1" dirty="0">
                <a:solidFill>
                  <a:srgbClr val="18401A"/>
                </a:solidFill>
                <a:latin typeface="+mn-lt"/>
              </a:rPr>
              <a:t>ΣΧΕΔΙΟ Β</a:t>
            </a:r>
            <a:endParaRPr lang="en-US" sz="2800" b="1" dirty="0">
              <a:solidFill>
                <a:srgbClr val="18401A"/>
              </a:solidFill>
              <a:latin typeface="+mn-lt"/>
            </a:endParaRPr>
          </a:p>
        </p:txBody>
      </p:sp>
      <p:cxnSp>
        <p:nvCxnSpPr>
          <p:cNvPr id="15" name="Straight Connector 14">
            <a:extLst>
              <a:ext uri="{FF2B5EF4-FFF2-40B4-BE49-F238E27FC236}">
                <a16:creationId xmlns:a16="http://schemas.microsoft.com/office/drawing/2014/main" id="{335B4C3A-ADF9-415F-A318-EE60D30BF30C}"/>
              </a:ext>
            </a:extLst>
          </p:cNvPr>
          <p:cNvCxnSpPr/>
          <p:nvPr/>
        </p:nvCxnSpPr>
        <p:spPr>
          <a:xfrm flipV="1">
            <a:off x="11226" y="6685948"/>
            <a:ext cx="12192000" cy="1"/>
          </a:xfrm>
          <a:prstGeom prst="line">
            <a:avLst/>
          </a:prstGeom>
        </p:spPr>
        <p:style>
          <a:lnRef idx="1">
            <a:schemeClr val="accent6"/>
          </a:lnRef>
          <a:fillRef idx="0">
            <a:schemeClr val="accent6"/>
          </a:fillRef>
          <a:effectRef idx="0">
            <a:schemeClr val="accent6"/>
          </a:effectRef>
          <a:fontRef idx="minor">
            <a:schemeClr val="tx1"/>
          </a:fontRef>
        </p:style>
      </p:cxnSp>
      <p:sp>
        <p:nvSpPr>
          <p:cNvPr id="4" name="Slide Number Placeholder 3">
            <a:extLst>
              <a:ext uri="{FF2B5EF4-FFF2-40B4-BE49-F238E27FC236}">
                <a16:creationId xmlns:a16="http://schemas.microsoft.com/office/drawing/2014/main" id="{D3C62CB9-6AE3-1DAE-9386-0A36988D7D71}"/>
              </a:ext>
            </a:extLst>
          </p:cNvPr>
          <p:cNvSpPr>
            <a:spLocks noGrp="1"/>
          </p:cNvSpPr>
          <p:nvPr>
            <p:ph type="sldNum" sz="quarter" idx="12"/>
          </p:nvPr>
        </p:nvSpPr>
        <p:spPr>
          <a:xfrm>
            <a:off x="9177131" y="6320823"/>
            <a:ext cx="2743200" cy="365125"/>
          </a:xfrm>
        </p:spPr>
        <p:txBody>
          <a:bodyPr/>
          <a:lstStyle/>
          <a:p>
            <a:fld id="{8DC175FB-C54F-4A94-ACE8-5C9BF3789BF7}" type="slidenum">
              <a:rPr lang="en-US" smtClean="0"/>
              <a:t>6</a:t>
            </a:fld>
            <a:endParaRPr lang="en-US"/>
          </a:p>
        </p:txBody>
      </p:sp>
      <p:pic>
        <p:nvPicPr>
          <p:cNvPr id="10" name="Picture 9" descr="C:\Users\e.orphanidou\AppData\Local\Microsoft\Windows\Temporary Internet Files\Content.Outlook\E1N6FMDA\Universal Life final SPONSORSHIP LOGO-01.png">
            <a:extLst>
              <a:ext uri="{FF2B5EF4-FFF2-40B4-BE49-F238E27FC236}">
                <a16:creationId xmlns:a16="http://schemas.microsoft.com/office/drawing/2014/main" id="{235CF6D2-C6BB-B537-ABF6-4808425EB8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7475" y="172051"/>
            <a:ext cx="1714809" cy="3547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029CC25-CD70-CB79-5D72-13AA8A532B1E}"/>
              </a:ext>
            </a:extLst>
          </p:cNvPr>
          <p:cNvPicPr>
            <a:picLocks noChangeAspect="1"/>
          </p:cNvPicPr>
          <p:nvPr/>
        </p:nvPicPr>
        <p:blipFill>
          <a:blip r:embed="rId3"/>
          <a:stretch>
            <a:fillRect/>
          </a:stretch>
        </p:blipFill>
        <p:spPr>
          <a:xfrm>
            <a:off x="457474" y="1378474"/>
            <a:ext cx="7924800" cy="5303520"/>
          </a:xfrm>
          <a:prstGeom prst="rect">
            <a:avLst/>
          </a:prstGeom>
        </p:spPr>
      </p:pic>
      <p:sp>
        <p:nvSpPr>
          <p:cNvPr id="3" name="Title 1">
            <a:extLst>
              <a:ext uri="{FF2B5EF4-FFF2-40B4-BE49-F238E27FC236}">
                <a16:creationId xmlns:a16="http://schemas.microsoft.com/office/drawing/2014/main" id="{61567DCF-8975-7B77-4056-54925F43D4B9}"/>
              </a:ext>
            </a:extLst>
          </p:cNvPr>
          <p:cNvSpPr txBox="1">
            <a:spLocks/>
          </p:cNvSpPr>
          <p:nvPr/>
        </p:nvSpPr>
        <p:spPr>
          <a:xfrm>
            <a:off x="1838306" y="362320"/>
            <a:ext cx="8439169" cy="5357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l-GR" sz="1600" b="1" dirty="0">
              <a:solidFill>
                <a:srgbClr val="18401A"/>
              </a:solidFill>
              <a:latin typeface="+mn-lt"/>
            </a:endParaRPr>
          </a:p>
          <a:p>
            <a:r>
              <a:rPr lang="el-GR" sz="1600" b="1" dirty="0">
                <a:solidFill>
                  <a:srgbClr val="18401A"/>
                </a:solidFill>
                <a:latin typeface="+mn-lt"/>
              </a:rPr>
              <a:t>ΣΧΕΔΙΟ ΟΜΑΔΙΚΗΣ ΑΣΦΑΛΙΣΗΣ ΖΩΗΣ – Επιλογή Σχεδίων Α,Β ή Γ</a:t>
            </a:r>
          </a:p>
        </p:txBody>
      </p:sp>
      <p:sp>
        <p:nvSpPr>
          <p:cNvPr id="6" name="TextBox 5">
            <a:extLst>
              <a:ext uri="{FF2B5EF4-FFF2-40B4-BE49-F238E27FC236}">
                <a16:creationId xmlns:a16="http://schemas.microsoft.com/office/drawing/2014/main" id="{99D70777-1538-70F0-C984-7F21911E5FF4}"/>
              </a:ext>
            </a:extLst>
          </p:cNvPr>
          <p:cNvSpPr txBox="1"/>
          <p:nvPr/>
        </p:nvSpPr>
        <p:spPr>
          <a:xfrm>
            <a:off x="8885183" y="2969534"/>
            <a:ext cx="2483732" cy="2800767"/>
          </a:xfrm>
          <a:prstGeom prst="rect">
            <a:avLst/>
          </a:prstGeom>
          <a:noFill/>
        </p:spPr>
        <p:txBody>
          <a:bodyPr wrap="square" rtlCol="0">
            <a:spAutoFit/>
          </a:bodyPr>
          <a:lstStyle/>
          <a:p>
            <a:pPr algn="ctr"/>
            <a:r>
              <a:rPr lang="el-GR" sz="1100" dirty="0"/>
              <a:t>Σημειώσεις</a:t>
            </a:r>
            <a:r>
              <a:rPr lang="en-US" sz="1100" dirty="0"/>
              <a:t>:</a:t>
            </a:r>
            <a:endParaRPr lang="el-GR" sz="1100" dirty="0"/>
          </a:p>
          <a:p>
            <a:pPr algn="ctr"/>
            <a:endParaRPr lang="el-GR" sz="1100" dirty="0"/>
          </a:p>
          <a:p>
            <a:pPr marL="171450" indent="-171450">
              <a:buFont typeface="Arial" panose="020B0604020202020204" pitchFamily="34" charset="0"/>
              <a:buChar char="•"/>
            </a:pPr>
            <a:r>
              <a:rPr lang="el-GR" sz="1100" dirty="0">
                <a:ea typeface="Calibri" panose="020F0502020204030204" pitchFamily="34" charset="0"/>
                <a:cs typeface="Arial" panose="020B0604020202020204" pitchFamily="34" charset="0"/>
              </a:rPr>
              <a:t>Μπορείτε να επιλέξετε ένα από τα ακόλουθα Σχέδια (Α,Β ή Γ) τα οποία διαφέρουν ως προς το ύψος της Κάλυψης. </a:t>
            </a:r>
            <a:endParaRPr lang="el-GR" sz="1100" dirty="0">
              <a:effectLst/>
              <a:ea typeface="Calibri" panose="020F0502020204030204" pitchFamily="34" charset="0"/>
              <a:cs typeface="Arial" panose="020B0604020202020204" pitchFamily="34" charset="0"/>
            </a:endParaRPr>
          </a:p>
          <a:p>
            <a:endParaRPr lang="el-GR" sz="1100" dirty="0"/>
          </a:p>
          <a:p>
            <a:pPr marL="171450" indent="-171450">
              <a:buFont typeface="Arial" panose="020B0604020202020204" pitchFamily="34" charset="0"/>
              <a:buChar char="•"/>
            </a:pPr>
            <a:r>
              <a:rPr lang="el-GR" sz="1100" dirty="0"/>
              <a:t>Για το Ωφέλημα Α «Θάνατος από οποιαδήποτε αιτία» το κόστος  εξαρτάται από την ηλικία σας, ενώ για το Ωφέλημα Β είναι το ίδιο κόστος ανεξαρτήτως ηλικίας.</a:t>
            </a:r>
            <a:endParaRPr lang="el-GR" sz="1100" u="sng" dirty="0"/>
          </a:p>
          <a:p>
            <a:pPr marL="171450" indent="-171450">
              <a:buFont typeface="Arial" panose="020B0604020202020204" pitchFamily="34" charset="0"/>
              <a:buChar char="•"/>
            </a:pPr>
            <a:endParaRPr lang="el-GR" sz="1100" u="sng" dirty="0"/>
          </a:p>
          <a:p>
            <a:pPr marL="171450" indent="-171450">
              <a:buFont typeface="Arial" panose="020B0604020202020204" pitchFamily="34" charset="0"/>
              <a:buChar char="•"/>
            </a:pPr>
            <a:r>
              <a:rPr lang="el-GR" sz="1100" b="1" u="sng" dirty="0"/>
              <a:t>Το συνολικό ετήσιο κόστος για το κάθε μέλος είναι το άθροισμα των ωφελημάτων Α&amp;Β </a:t>
            </a:r>
            <a:endParaRPr lang="en-US" sz="1100" b="1" u="sng" dirty="0"/>
          </a:p>
        </p:txBody>
      </p:sp>
    </p:spTree>
    <p:extLst>
      <p:ext uri="{BB962C8B-B14F-4D97-AF65-F5344CB8AC3E}">
        <p14:creationId xmlns:p14="http://schemas.microsoft.com/office/powerpoint/2010/main" val="21209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21C3698-FAEB-4A80-A78E-C224F01EA2A8}"/>
              </a:ext>
            </a:extLst>
          </p:cNvPr>
          <p:cNvSpPr txBox="1">
            <a:spLocks/>
          </p:cNvSpPr>
          <p:nvPr/>
        </p:nvSpPr>
        <p:spPr>
          <a:xfrm>
            <a:off x="2041925" y="613983"/>
            <a:ext cx="8439169" cy="535769"/>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l-GR" sz="2800" b="1" dirty="0">
              <a:solidFill>
                <a:srgbClr val="18401A"/>
              </a:solidFill>
              <a:latin typeface="+mn-lt"/>
            </a:endParaRPr>
          </a:p>
          <a:p>
            <a:r>
              <a:rPr lang="el-GR" sz="2800" b="1" dirty="0">
                <a:solidFill>
                  <a:srgbClr val="18401A"/>
                </a:solidFill>
                <a:latin typeface="+mn-lt"/>
              </a:rPr>
              <a:t>ΣΧΕΔΙΟ Γ</a:t>
            </a:r>
            <a:endParaRPr lang="en-US" sz="2800" b="1" dirty="0">
              <a:solidFill>
                <a:srgbClr val="18401A"/>
              </a:solidFill>
              <a:latin typeface="+mn-lt"/>
            </a:endParaRPr>
          </a:p>
        </p:txBody>
      </p:sp>
      <p:cxnSp>
        <p:nvCxnSpPr>
          <p:cNvPr id="15" name="Straight Connector 14">
            <a:extLst>
              <a:ext uri="{FF2B5EF4-FFF2-40B4-BE49-F238E27FC236}">
                <a16:creationId xmlns:a16="http://schemas.microsoft.com/office/drawing/2014/main" id="{335B4C3A-ADF9-415F-A318-EE60D30BF30C}"/>
              </a:ext>
            </a:extLst>
          </p:cNvPr>
          <p:cNvCxnSpPr/>
          <p:nvPr/>
        </p:nvCxnSpPr>
        <p:spPr>
          <a:xfrm flipV="1">
            <a:off x="11226" y="6685948"/>
            <a:ext cx="12192000" cy="1"/>
          </a:xfrm>
          <a:prstGeom prst="line">
            <a:avLst/>
          </a:prstGeom>
        </p:spPr>
        <p:style>
          <a:lnRef idx="1">
            <a:schemeClr val="accent6"/>
          </a:lnRef>
          <a:fillRef idx="0">
            <a:schemeClr val="accent6"/>
          </a:fillRef>
          <a:effectRef idx="0">
            <a:schemeClr val="accent6"/>
          </a:effectRef>
          <a:fontRef idx="minor">
            <a:schemeClr val="tx1"/>
          </a:fontRef>
        </p:style>
      </p:cxnSp>
      <p:sp>
        <p:nvSpPr>
          <p:cNvPr id="4" name="Slide Number Placeholder 3">
            <a:extLst>
              <a:ext uri="{FF2B5EF4-FFF2-40B4-BE49-F238E27FC236}">
                <a16:creationId xmlns:a16="http://schemas.microsoft.com/office/drawing/2014/main" id="{D3C62CB9-6AE3-1DAE-9386-0A36988D7D71}"/>
              </a:ext>
            </a:extLst>
          </p:cNvPr>
          <p:cNvSpPr>
            <a:spLocks noGrp="1"/>
          </p:cNvSpPr>
          <p:nvPr>
            <p:ph type="sldNum" sz="quarter" idx="12"/>
          </p:nvPr>
        </p:nvSpPr>
        <p:spPr>
          <a:xfrm>
            <a:off x="9177131" y="6320823"/>
            <a:ext cx="2743200" cy="365125"/>
          </a:xfrm>
        </p:spPr>
        <p:txBody>
          <a:bodyPr/>
          <a:lstStyle/>
          <a:p>
            <a:fld id="{8DC175FB-C54F-4A94-ACE8-5C9BF3789BF7}" type="slidenum">
              <a:rPr lang="en-US" smtClean="0"/>
              <a:t>7</a:t>
            </a:fld>
            <a:endParaRPr lang="en-US"/>
          </a:p>
        </p:txBody>
      </p:sp>
      <p:pic>
        <p:nvPicPr>
          <p:cNvPr id="10" name="Picture 9" descr="C:\Users\e.orphanidou\AppData\Local\Microsoft\Windows\Temporary Internet Files\Content.Outlook\E1N6FMDA\Universal Life final SPONSORSHIP LOGO-01.png">
            <a:extLst>
              <a:ext uri="{FF2B5EF4-FFF2-40B4-BE49-F238E27FC236}">
                <a16:creationId xmlns:a16="http://schemas.microsoft.com/office/drawing/2014/main" id="{235CF6D2-C6BB-B537-ABF6-4808425EB8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7475" y="172051"/>
            <a:ext cx="1714809" cy="3547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9FA15F0-1684-171D-E4FF-318CEB433CCC}"/>
              </a:ext>
            </a:extLst>
          </p:cNvPr>
          <p:cNvPicPr>
            <a:picLocks noChangeAspect="1"/>
          </p:cNvPicPr>
          <p:nvPr/>
        </p:nvPicPr>
        <p:blipFill>
          <a:blip r:embed="rId3"/>
          <a:stretch>
            <a:fillRect/>
          </a:stretch>
        </p:blipFill>
        <p:spPr>
          <a:xfrm>
            <a:off x="522083" y="1199865"/>
            <a:ext cx="7924800" cy="5303520"/>
          </a:xfrm>
          <a:prstGeom prst="rect">
            <a:avLst/>
          </a:prstGeom>
        </p:spPr>
      </p:pic>
      <p:sp>
        <p:nvSpPr>
          <p:cNvPr id="2" name="Title 1">
            <a:extLst>
              <a:ext uri="{FF2B5EF4-FFF2-40B4-BE49-F238E27FC236}">
                <a16:creationId xmlns:a16="http://schemas.microsoft.com/office/drawing/2014/main" id="{B0086280-7E9B-F24D-873D-02979311EF61}"/>
              </a:ext>
            </a:extLst>
          </p:cNvPr>
          <p:cNvSpPr txBox="1">
            <a:spLocks/>
          </p:cNvSpPr>
          <p:nvPr/>
        </p:nvSpPr>
        <p:spPr>
          <a:xfrm>
            <a:off x="1838306" y="258920"/>
            <a:ext cx="8439169" cy="5357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l-GR" sz="1600" b="1" dirty="0">
              <a:solidFill>
                <a:srgbClr val="18401A"/>
              </a:solidFill>
              <a:latin typeface="+mn-lt"/>
            </a:endParaRPr>
          </a:p>
          <a:p>
            <a:r>
              <a:rPr lang="el-GR" sz="1600" b="1" dirty="0">
                <a:solidFill>
                  <a:srgbClr val="18401A"/>
                </a:solidFill>
                <a:latin typeface="+mn-lt"/>
              </a:rPr>
              <a:t>ΣΧΕΔΙΟ ΟΜΑΔΙΚΗΣ ΑΣΦΑΛΙΣΗΣ ΖΩΗΣ – Επιλογή Σχεδίων Α,Β ή Γ</a:t>
            </a:r>
          </a:p>
        </p:txBody>
      </p:sp>
      <p:sp>
        <p:nvSpPr>
          <p:cNvPr id="5" name="TextBox 4">
            <a:extLst>
              <a:ext uri="{FF2B5EF4-FFF2-40B4-BE49-F238E27FC236}">
                <a16:creationId xmlns:a16="http://schemas.microsoft.com/office/drawing/2014/main" id="{8F2242C0-BF00-C02C-5BD6-1BEFE777A9DF}"/>
              </a:ext>
            </a:extLst>
          </p:cNvPr>
          <p:cNvSpPr txBox="1"/>
          <p:nvPr/>
        </p:nvSpPr>
        <p:spPr>
          <a:xfrm>
            <a:off x="8885183" y="2969534"/>
            <a:ext cx="2483732" cy="2800767"/>
          </a:xfrm>
          <a:prstGeom prst="rect">
            <a:avLst/>
          </a:prstGeom>
          <a:noFill/>
        </p:spPr>
        <p:txBody>
          <a:bodyPr wrap="square" rtlCol="0">
            <a:spAutoFit/>
          </a:bodyPr>
          <a:lstStyle/>
          <a:p>
            <a:pPr algn="ctr"/>
            <a:r>
              <a:rPr lang="el-GR" sz="1100" dirty="0"/>
              <a:t>Σημειώσεις</a:t>
            </a:r>
            <a:r>
              <a:rPr lang="en-US" sz="1100" dirty="0"/>
              <a:t>:</a:t>
            </a:r>
            <a:endParaRPr lang="el-GR" sz="1100" dirty="0"/>
          </a:p>
          <a:p>
            <a:pPr algn="ctr"/>
            <a:endParaRPr lang="el-GR" sz="1100" dirty="0"/>
          </a:p>
          <a:p>
            <a:pPr marL="171450" indent="-171450">
              <a:buFont typeface="Arial" panose="020B0604020202020204" pitchFamily="34" charset="0"/>
              <a:buChar char="•"/>
            </a:pPr>
            <a:r>
              <a:rPr lang="el-GR" sz="1100" dirty="0">
                <a:ea typeface="Calibri" panose="020F0502020204030204" pitchFamily="34" charset="0"/>
                <a:cs typeface="Arial" panose="020B0604020202020204" pitchFamily="34" charset="0"/>
              </a:rPr>
              <a:t>Μπορείτε να επιλέξετε ένα από τα ακόλουθα Σχέδια (Α,Β ή Γ) τα οποία διαφέρουν ως προς το ύψος της Κάλυψης. </a:t>
            </a:r>
            <a:endParaRPr lang="el-GR" sz="1100" dirty="0">
              <a:effectLst/>
              <a:ea typeface="Calibri" panose="020F0502020204030204" pitchFamily="34" charset="0"/>
              <a:cs typeface="Arial" panose="020B0604020202020204" pitchFamily="34" charset="0"/>
            </a:endParaRPr>
          </a:p>
          <a:p>
            <a:endParaRPr lang="el-GR" sz="1100" dirty="0"/>
          </a:p>
          <a:p>
            <a:pPr marL="171450" indent="-171450">
              <a:buFont typeface="Arial" panose="020B0604020202020204" pitchFamily="34" charset="0"/>
              <a:buChar char="•"/>
            </a:pPr>
            <a:r>
              <a:rPr lang="el-GR" sz="1100" dirty="0"/>
              <a:t>Για το Ωφέλημα Α «Θάνατος από οποιαδήποτε αιτία» το κόστος  εξαρτάται από την ηλικία σας, ενώ για το Ωφέλημα Β είναι το ίδιο κόστος ανεξαρτήτως ηλικίας.</a:t>
            </a:r>
            <a:endParaRPr lang="el-GR" sz="1100" u="sng" dirty="0"/>
          </a:p>
          <a:p>
            <a:pPr marL="171450" indent="-171450">
              <a:buFont typeface="Arial" panose="020B0604020202020204" pitchFamily="34" charset="0"/>
              <a:buChar char="•"/>
            </a:pPr>
            <a:endParaRPr lang="el-GR" sz="1100" u="sng" dirty="0"/>
          </a:p>
          <a:p>
            <a:pPr marL="171450" indent="-171450">
              <a:buFont typeface="Arial" panose="020B0604020202020204" pitchFamily="34" charset="0"/>
              <a:buChar char="•"/>
            </a:pPr>
            <a:r>
              <a:rPr lang="el-GR" sz="1100" b="1" u="sng" dirty="0"/>
              <a:t>Το συνολικό ετήσιο κόστος για το κάθε μέλος είναι το άθροισμα των ωφελημάτων Α&amp;Β </a:t>
            </a:r>
            <a:endParaRPr lang="en-US" sz="1100" b="1" u="sng" dirty="0"/>
          </a:p>
        </p:txBody>
      </p:sp>
    </p:spTree>
    <p:extLst>
      <p:ext uri="{BB962C8B-B14F-4D97-AF65-F5344CB8AC3E}">
        <p14:creationId xmlns:p14="http://schemas.microsoft.com/office/powerpoint/2010/main" val="1267782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A3A000-C132-A207-7DA9-DBAB8C8E8B7A}"/>
              </a:ext>
            </a:extLst>
          </p:cNvPr>
          <p:cNvSpPr/>
          <p:nvPr/>
        </p:nvSpPr>
        <p:spPr>
          <a:xfrm>
            <a:off x="232811" y="637760"/>
            <a:ext cx="11726378" cy="6168420"/>
          </a:xfrm>
          <a:prstGeom prst="rect">
            <a:avLst/>
          </a:prstGeom>
        </p:spPr>
        <p:txBody>
          <a:bodyPr wrap="square">
            <a:spAutoFit/>
          </a:bodyPr>
          <a:lstStyle/>
          <a:p>
            <a:pPr algn="ctr"/>
            <a:r>
              <a:rPr lang="en-US" b="1" dirty="0">
                <a:solidFill>
                  <a:srgbClr val="18401A"/>
                </a:solidFill>
                <a:ea typeface="+mj-ea"/>
                <a:cs typeface="+mj-cs"/>
              </a:rPr>
              <a:t>ΕΙΔΙΚΟΙ ΟΡΟΙ ΚΑΙ ΠΡΟΥΠΟΘΕΣΕΙΣ</a:t>
            </a:r>
            <a:endParaRPr lang="el-GR" b="1" dirty="0">
              <a:solidFill>
                <a:srgbClr val="18401A"/>
              </a:solidFill>
              <a:ea typeface="+mj-ea"/>
              <a:cs typeface="+mj-cs"/>
            </a:endParaRPr>
          </a:p>
          <a:p>
            <a:pPr algn="ctr"/>
            <a:r>
              <a:rPr lang="el-GR" b="1" dirty="0">
                <a:solidFill>
                  <a:srgbClr val="18401A"/>
                </a:solidFill>
                <a:ea typeface="+mj-ea"/>
                <a:cs typeface="+mj-cs"/>
              </a:rPr>
              <a:t>Σχέδιο Ομαδικής Ασφάλισης Ζωής</a:t>
            </a:r>
          </a:p>
          <a:p>
            <a:pPr marL="342900" marR="0" lvl="0" indent="-342900" algn="just">
              <a:lnSpc>
                <a:spcPct val="107000"/>
              </a:lnSpc>
              <a:spcBef>
                <a:spcPts val="0"/>
              </a:spcBef>
              <a:spcAft>
                <a:spcPts val="0"/>
              </a:spcAft>
              <a:buFont typeface="+mj-lt"/>
              <a:buAutoNum type="arabicPeriod"/>
            </a:pPr>
            <a:endParaRPr lang="el-GR" sz="1400" dirty="0">
              <a:effectLst/>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l-GR" sz="1400" dirty="0">
                <a:effectLst/>
                <a:ea typeface="Calibri" panose="020F0502020204030204" pitchFamily="34" charset="0"/>
                <a:cs typeface="Arial" panose="020B0604020202020204" pitchFamily="34" charset="0"/>
              </a:rPr>
              <a:t>Τα πιο πάνω ωφελήματα ισχύουν μόνο για </a:t>
            </a:r>
            <a:r>
              <a:rPr lang="el-GR" sz="1400" dirty="0">
                <a:ea typeface="Calibri" panose="020F0502020204030204" pitchFamily="34" charset="0"/>
                <a:cs typeface="Arial" panose="020B0604020202020204" pitchFamily="34" charset="0"/>
              </a:rPr>
              <a:t>τα </a:t>
            </a:r>
            <a:r>
              <a:rPr lang="el-GR" sz="1400" dirty="0">
                <a:effectLst/>
                <a:ea typeface="Calibri" panose="020F0502020204030204" pitchFamily="34" charset="0"/>
                <a:cs typeface="Arial" panose="020B0604020202020204" pitchFamily="34" charset="0"/>
              </a:rPr>
              <a:t>κυρίως </a:t>
            </a:r>
            <a:r>
              <a:rPr lang="el-GR" sz="1400" dirty="0" err="1">
                <a:effectLst/>
                <a:ea typeface="Calibri" panose="020F0502020204030204" pitchFamily="34" charset="0"/>
                <a:cs typeface="Arial" panose="020B0604020202020204" pitchFamily="34" charset="0"/>
              </a:rPr>
              <a:t>ασφαλιζόμενα</a:t>
            </a:r>
            <a:r>
              <a:rPr lang="el-GR" sz="1400" dirty="0">
                <a:effectLst/>
                <a:ea typeface="Calibri" panose="020F0502020204030204" pitchFamily="34" charset="0"/>
                <a:cs typeface="Arial" panose="020B0604020202020204" pitchFamily="34" charset="0"/>
              </a:rPr>
              <a:t> </a:t>
            </a:r>
            <a:r>
              <a:rPr lang="el-GR" sz="1400" dirty="0">
                <a:ea typeface="Calibri" panose="020F0502020204030204" pitchFamily="34" charset="0"/>
                <a:cs typeface="Arial" panose="020B0604020202020204" pitchFamily="34" charset="0"/>
              </a:rPr>
              <a:t>άτομα συμπεριλαμβανομένων συζύγων . Τα εξαρτώμενα παιδιά δεν μπορούν να συμμετέχουν στο σχέδιο</a:t>
            </a:r>
            <a:r>
              <a:rPr lang="el-GR" sz="1400" dirty="0">
                <a:effectLst/>
                <a:ea typeface="Calibri" panose="020F0502020204030204" pitchFamily="34" charset="0"/>
                <a:cs typeface="Arial" panose="020B0604020202020204" pitchFamily="34" charset="0"/>
              </a:rPr>
              <a:t>.</a:t>
            </a:r>
            <a:r>
              <a:rPr lang="en-US" sz="1400" dirty="0">
                <a:effectLst/>
                <a:ea typeface="Calibri" panose="020F0502020204030204" pitchFamily="34" charset="0"/>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l-GR" sz="1400" dirty="0">
                <a:effectLst/>
                <a:ea typeface="Calibri" panose="020F0502020204030204" pitchFamily="34" charset="0"/>
                <a:cs typeface="Arial" panose="020B0604020202020204" pitchFamily="34" charset="0"/>
              </a:rPr>
              <a:t>Δικαίωμα ένταξης θα έχουν άτομα μέχρι την </a:t>
            </a:r>
            <a:r>
              <a:rPr lang="el-GR" sz="1400" b="1" dirty="0">
                <a:effectLst/>
                <a:ea typeface="Calibri" panose="020F0502020204030204" pitchFamily="34" charset="0"/>
                <a:cs typeface="Arial" panose="020B0604020202020204" pitchFamily="34" charset="0"/>
              </a:rPr>
              <a:t>64</a:t>
            </a:r>
            <a:r>
              <a:rPr lang="el-GR" sz="1400" b="1" baseline="30000" dirty="0">
                <a:effectLst/>
                <a:ea typeface="Calibri" panose="020F0502020204030204" pitchFamily="34" charset="0"/>
                <a:cs typeface="Arial" panose="020B0604020202020204" pitchFamily="34" charset="0"/>
              </a:rPr>
              <a:t>η</a:t>
            </a:r>
            <a:r>
              <a:rPr lang="el-GR" sz="1400" b="1" dirty="0">
                <a:effectLst/>
                <a:ea typeface="Calibri" panose="020F0502020204030204" pitchFamily="34" charset="0"/>
                <a:cs typeface="Arial" panose="020B0604020202020204" pitchFamily="34" charset="0"/>
              </a:rPr>
              <a:t> επέτειο </a:t>
            </a:r>
            <a:r>
              <a:rPr lang="el-GR" sz="1400" dirty="0">
                <a:effectLst/>
                <a:ea typeface="Calibri" panose="020F0502020204030204" pitchFamily="34" charset="0"/>
                <a:cs typeface="Arial" panose="020B0604020202020204" pitchFamily="34" charset="0"/>
              </a:rPr>
              <a:t>των γενεθλίων τους και λήξη στην επέτειο του ομαδικού συμβολαίου που ακολουθεί τα </a:t>
            </a:r>
            <a:r>
              <a:rPr lang="el-GR" sz="1400" b="1" dirty="0">
                <a:effectLst/>
                <a:ea typeface="Calibri" panose="020F0502020204030204" pitchFamily="34" charset="0"/>
                <a:cs typeface="Arial" panose="020B0604020202020204" pitchFamily="34" charset="0"/>
              </a:rPr>
              <a:t>70</a:t>
            </a:r>
            <a:r>
              <a:rPr lang="el-GR" sz="1400" b="1" baseline="30000" dirty="0">
                <a:effectLst/>
                <a:ea typeface="Calibri" panose="020F0502020204030204" pitchFamily="34" charset="0"/>
                <a:cs typeface="Arial" panose="020B0604020202020204" pitchFamily="34" charset="0"/>
              </a:rPr>
              <a:t>α</a:t>
            </a:r>
            <a:r>
              <a:rPr lang="el-GR" sz="1400" dirty="0">
                <a:effectLst/>
                <a:ea typeface="Calibri" panose="020F0502020204030204" pitchFamily="34" charset="0"/>
                <a:cs typeface="Arial" panose="020B0604020202020204" pitchFamily="34" charset="0"/>
              </a:rPr>
              <a:t> </a:t>
            </a:r>
            <a:r>
              <a:rPr lang="el-GR" sz="1400" dirty="0">
                <a:ea typeface="Calibri" panose="020F0502020204030204" pitchFamily="34" charset="0"/>
                <a:cs typeface="Arial" panose="020B0604020202020204" pitchFamily="34" charset="0"/>
              </a:rPr>
              <a:t>γ</a:t>
            </a:r>
            <a:r>
              <a:rPr lang="el-GR" sz="1400" dirty="0">
                <a:effectLst/>
                <a:ea typeface="Calibri" panose="020F0502020204030204" pitchFamily="34" charset="0"/>
                <a:cs typeface="Arial" panose="020B0604020202020204" pitchFamily="34" charset="0"/>
              </a:rPr>
              <a:t>ενέθλια τους.</a:t>
            </a:r>
          </a:p>
          <a:p>
            <a:pPr marL="342900" marR="0" lvl="0" indent="-342900" algn="just">
              <a:lnSpc>
                <a:spcPct val="107000"/>
              </a:lnSpc>
              <a:spcBef>
                <a:spcPts val="0"/>
              </a:spcBef>
              <a:spcAft>
                <a:spcPts val="0"/>
              </a:spcAft>
              <a:buFont typeface="+mj-lt"/>
              <a:buAutoNum type="arabicPeriod"/>
            </a:pPr>
            <a:r>
              <a:rPr lang="el-GR" sz="1400" dirty="0">
                <a:effectLst/>
                <a:ea typeface="Calibri" panose="020F0502020204030204" pitchFamily="34" charset="0"/>
                <a:cs typeface="Arial" panose="020B0604020202020204" pitchFamily="34" charset="0"/>
              </a:rPr>
              <a:t>Τα πιο πάνω ασφάλιστρα ισχύουν για ένα χρόνο</a:t>
            </a:r>
            <a:r>
              <a:rPr lang="en-US" sz="1400" dirty="0">
                <a:effectLst/>
                <a:ea typeface="Calibri" panose="020F0502020204030204" pitchFamily="34" charset="0"/>
                <a:cs typeface="Arial" panose="020B0604020202020204" pitchFamily="34" charset="0"/>
              </a:rPr>
              <a:t> </a:t>
            </a:r>
            <a:r>
              <a:rPr lang="el-GR" sz="1400" dirty="0">
                <a:effectLst/>
                <a:ea typeface="Calibri" panose="020F0502020204030204" pitchFamily="34" charset="0"/>
                <a:cs typeface="Arial" panose="020B0604020202020204" pitchFamily="34" charset="0"/>
              </a:rPr>
              <a:t>από την ημερομηνία έναρξης του συμβολαίου</a:t>
            </a:r>
            <a:r>
              <a:rPr lang="el-GR" sz="1400" dirty="0">
                <a:ea typeface="Calibri" panose="020F0502020204030204" pitchFamily="34" charset="0"/>
                <a:cs typeface="Arial" panose="020B0604020202020204" pitchFamily="34" charset="0"/>
              </a:rPr>
              <a:t>. Σε κάθε ετήσια ανανέωση η Εταιρεία διατηρεί το δικαίωμα διαφοροποίησης του ασφαλίστρου ή των όρων του συμβολαίου. </a:t>
            </a:r>
            <a:endParaRPr lang="el-GR" sz="1400" dirty="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l-GR" sz="1400" dirty="0">
                <a:cs typeface="Arial" panose="020B0604020202020204" pitchFamily="34" charset="0"/>
              </a:rPr>
              <a:t>Το σχέδιο θα υλοποιηθεί  νοουμένου ότι θα συμμετάσχουν τουλάχιστον </a:t>
            </a:r>
            <a:r>
              <a:rPr lang="el-GR" sz="1400" b="1" dirty="0">
                <a:cs typeface="Arial" panose="020B0604020202020204" pitchFamily="34" charset="0"/>
              </a:rPr>
              <a:t>50 άτομα </a:t>
            </a:r>
            <a:r>
              <a:rPr lang="el-GR" sz="1400" dirty="0">
                <a:cs typeface="Arial" panose="020B0604020202020204" pitchFamily="34" charset="0"/>
              </a:rPr>
              <a:t>του συνόλου των μελών και συζύγων του </a:t>
            </a:r>
            <a:r>
              <a:rPr lang="el-GR" sz="1400" dirty="0" err="1"/>
              <a:t>Παγκύπριου</a:t>
            </a:r>
            <a:r>
              <a:rPr lang="el-GR" sz="1400" dirty="0"/>
              <a:t> Συνεργατικού Ταμείου Υγείας.</a:t>
            </a:r>
          </a:p>
          <a:p>
            <a:pPr marL="342900" marR="0" lvl="0" indent="-342900" algn="just">
              <a:lnSpc>
                <a:spcPct val="107000"/>
              </a:lnSpc>
              <a:spcBef>
                <a:spcPts val="0"/>
              </a:spcBef>
              <a:spcAft>
                <a:spcPts val="0"/>
              </a:spcAft>
              <a:buFont typeface="+mj-lt"/>
              <a:buAutoNum type="arabicPeriod"/>
            </a:pPr>
            <a:r>
              <a:rPr lang="el-GR" sz="1400" dirty="0">
                <a:effectLst/>
                <a:ea typeface="Calibri" panose="020F0502020204030204" pitchFamily="34" charset="0"/>
                <a:cs typeface="Times New Roman" panose="02020603050405020304" pitchFamily="18" charset="0"/>
              </a:rPr>
              <a:t>Παρακαλώ σημειώστε ότι για όλ</a:t>
            </a:r>
            <a:r>
              <a:rPr lang="el-GR" sz="1400" dirty="0">
                <a:ea typeface="Calibri" panose="020F0502020204030204" pitchFamily="34" charset="0"/>
                <a:cs typeface="Times New Roman" panose="02020603050405020304" pitchFamily="18" charset="0"/>
              </a:rPr>
              <a:t>α τα </a:t>
            </a:r>
            <a:r>
              <a:rPr lang="el-GR" sz="1400" dirty="0">
                <a:effectLst/>
                <a:ea typeface="Calibri" panose="020F0502020204030204" pitchFamily="34" charset="0"/>
                <a:cs typeface="Times New Roman" panose="02020603050405020304" pitchFamily="18" charset="0"/>
              </a:rPr>
              <a:t>μέλη απαιτείται η συμπλήρωση αίτησης ασφάλισης και η γραπτή αποδοχή της Εταιρείας πριν την ένταξη τους στο σχέδιο. Η Εταιρεία διατηρεί το δικαίωμα να ζητήσει αποδεικτικά στοιχεία καλής υγείας ή/και ιατρική εξέταση, να επιβάλει </a:t>
            </a:r>
            <a:r>
              <a:rPr lang="el-GR" sz="1400" dirty="0" err="1">
                <a:effectLst/>
                <a:ea typeface="Calibri" panose="020F0502020204030204" pitchFamily="34" charset="0"/>
                <a:cs typeface="Times New Roman" panose="02020603050405020304" pitchFamily="18" charset="0"/>
              </a:rPr>
              <a:t>επασφάλιστρο</a:t>
            </a:r>
            <a:r>
              <a:rPr lang="el-GR" sz="1400" dirty="0">
                <a:effectLst/>
                <a:ea typeface="Calibri" panose="020F0502020204030204" pitchFamily="34" charset="0"/>
                <a:cs typeface="Times New Roman" panose="02020603050405020304" pitchFamily="18" charset="0"/>
              </a:rPr>
              <a:t> ή/και να απορρίψει την αίτηση για ασφάλιση. Το ίδιο ισχύει και για νέα μέλη που θα αιτούνται ένταξη στο ομαδικό σχέδιο μελλοντικά.</a:t>
            </a:r>
            <a:r>
              <a:rPr lang="en-US" sz="1400" dirty="0"/>
              <a:t> </a:t>
            </a:r>
            <a:r>
              <a:rPr lang="el-GR" sz="1400" dirty="0"/>
              <a:t>Σχετική Αίτηση επισυνάπτεται</a:t>
            </a:r>
          </a:p>
          <a:p>
            <a:pPr marL="342900" marR="0" lvl="0" indent="-342900" algn="just">
              <a:lnSpc>
                <a:spcPct val="107000"/>
              </a:lnSpc>
              <a:spcBef>
                <a:spcPts val="0"/>
              </a:spcBef>
              <a:spcAft>
                <a:spcPts val="0"/>
              </a:spcAft>
              <a:buFont typeface="+mj-lt"/>
              <a:buAutoNum type="arabicPeriod"/>
            </a:pPr>
            <a:r>
              <a:rPr lang="el-GR" sz="1400" dirty="0"/>
              <a:t>Δεν μπορεί να γίνει επιλογή μεταξύ ωφελήματος Α ή Β για το κάθε Σχέδιο.</a:t>
            </a:r>
          </a:p>
          <a:p>
            <a:pPr marL="342900" marR="0" lvl="0" indent="-342900" algn="just">
              <a:lnSpc>
                <a:spcPct val="107000"/>
              </a:lnSpc>
              <a:spcBef>
                <a:spcPts val="0"/>
              </a:spcBef>
              <a:spcAft>
                <a:spcPts val="0"/>
              </a:spcAft>
              <a:buFont typeface="+mj-lt"/>
              <a:buAutoNum type="arabicPeriod"/>
            </a:pPr>
            <a:r>
              <a:rPr lang="el-GR" sz="1400" dirty="0"/>
              <a:t>Η αλλαγή </a:t>
            </a:r>
            <a:r>
              <a:rPr lang="el-GR" sz="1400" b="1" dirty="0"/>
              <a:t>Σχεδίου </a:t>
            </a:r>
            <a:r>
              <a:rPr lang="el-GR" sz="1400" dirty="0"/>
              <a:t>θα επιτρέπεται μόνο στην ετήσια ανανέωση και κατόπιν συμπλήρωσης αίτησης. </a:t>
            </a:r>
          </a:p>
          <a:p>
            <a:pPr marL="342900" marR="0" lvl="0" indent="-342900" algn="just">
              <a:lnSpc>
                <a:spcPct val="107000"/>
              </a:lnSpc>
              <a:spcBef>
                <a:spcPts val="0"/>
              </a:spcBef>
              <a:spcAft>
                <a:spcPts val="0"/>
              </a:spcAft>
              <a:buFont typeface="+mj-lt"/>
              <a:buAutoNum type="arabicPeriod"/>
            </a:pPr>
            <a:r>
              <a:rPr lang="el-GR" sz="1400" dirty="0"/>
              <a:t>Το συμβόλαιο αυτό δεν μπορεί να εκχωρηθεί. </a:t>
            </a:r>
          </a:p>
          <a:p>
            <a:pPr marL="342900" marR="0" lvl="0" indent="-342900" algn="just">
              <a:lnSpc>
                <a:spcPct val="107000"/>
              </a:lnSpc>
              <a:spcBef>
                <a:spcPts val="0"/>
              </a:spcBef>
              <a:spcAft>
                <a:spcPts val="0"/>
              </a:spcAft>
              <a:buFont typeface="+mj-lt"/>
              <a:buAutoNum type="arabicPeriod"/>
            </a:pPr>
            <a:r>
              <a:rPr lang="el-GR" sz="1400" dirty="0"/>
              <a:t>Όλα τα ενδιαφερόμενα για ασφάλιση άτομα άνω των 55 ετών, θα παραπέμπονται αυτόματα σε ιατρική εξέταση</a:t>
            </a:r>
            <a:r>
              <a:rPr lang="en-US" sz="1400" dirty="0"/>
              <a:t> </a:t>
            </a:r>
            <a:r>
              <a:rPr lang="el-GR" sz="1400" dirty="0"/>
              <a:t>και καρδιογράφημα, με έξοδα τα οποία θα αναλαμβάνει η Εταιρεία.</a:t>
            </a:r>
          </a:p>
          <a:p>
            <a:pPr marL="342900" marR="0" lvl="0" indent="-342900" algn="just">
              <a:lnSpc>
                <a:spcPct val="107000"/>
              </a:lnSpc>
              <a:spcBef>
                <a:spcPts val="0"/>
              </a:spcBef>
              <a:spcAft>
                <a:spcPts val="0"/>
              </a:spcAft>
              <a:buFont typeface="+mj-lt"/>
              <a:buAutoNum type="arabicPeriod"/>
            </a:pPr>
            <a:r>
              <a:rPr lang="el-GR" sz="1400" dirty="0"/>
              <a:t>Η πληρωμή των ασφαλίστρων θα γίνεται προς το </a:t>
            </a:r>
            <a:r>
              <a:rPr lang="el-GR" sz="1400" dirty="0" err="1"/>
              <a:t>Παγκύπριο</a:t>
            </a:r>
            <a:r>
              <a:rPr lang="el-GR" sz="1400" dirty="0"/>
              <a:t> Συνεργατικό Ταμείο Υγείας το οποίο θα έχει την υποχρέωση να καταβάλλει το συνολικό ασφάλιστρο στην Ασφαλιστική εταιρεία.</a:t>
            </a:r>
          </a:p>
          <a:p>
            <a:pPr marL="342900" marR="0" lvl="0" indent="-342900" algn="just">
              <a:lnSpc>
                <a:spcPct val="107000"/>
              </a:lnSpc>
              <a:spcBef>
                <a:spcPts val="0"/>
              </a:spcBef>
              <a:spcAft>
                <a:spcPts val="0"/>
              </a:spcAft>
              <a:buFont typeface="+mj-lt"/>
              <a:buAutoNum type="arabicPeriod"/>
            </a:pPr>
            <a:r>
              <a:rPr lang="el-GR" sz="1400" dirty="0">
                <a:effectLst/>
                <a:ea typeface="Calibri" panose="020F0502020204030204" pitchFamily="34" charset="0"/>
                <a:cs typeface="Arial" panose="020B0604020202020204" pitchFamily="34" charset="0"/>
              </a:rPr>
              <a:t>Ισχύουν όροι και κανονισμοί όπως αυτοί θα περιγράφονται στην ασφαλιστική σύμβαση.</a:t>
            </a:r>
          </a:p>
          <a:p>
            <a:pPr marL="342900" marR="0" lvl="0" indent="-342900" algn="just">
              <a:lnSpc>
                <a:spcPct val="107000"/>
              </a:lnSpc>
              <a:spcBef>
                <a:spcPts val="0"/>
              </a:spcBef>
              <a:spcAft>
                <a:spcPts val="0"/>
              </a:spcAft>
              <a:buFont typeface="+mj-lt"/>
              <a:buAutoNum type="arabicPeriod"/>
            </a:pPr>
            <a:r>
              <a:rPr lang="el-GR" sz="1400" dirty="0">
                <a:ea typeface="Calibri" panose="020F0502020204030204" pitchFamily="34" charset="0"/>
                <a:cs typeface="Arial" panose="020B0604020202020204" pitchFamily="34" charset="0"/>
              </a:rPr>
              <a:t>Επισυνάπτεται αίτηση ασφάλισης η οποία θα πρέπει να αποσταλεί στο </a:t>
            </a:r>
            <a:r>
              <a:rPr lang="el-GR" sz="1400" dirty="0" err="1">
                <a:ea typeface="Calibri" panose="020F0502020204030204" pitchFamily="34" charset="0"/>
                <a:cs typeface="Arial" panose="020B0604020202020204" pitchFamily="34" charset="0"/>
              </a:rPr>
              <a:t>Παγκύπριο</a:t>
            </a:r>
            <a:r>
              <a:rPr lang="el-GR" sz="1400" dirty="0">
                <a:ea typeface="Calibri" panose="020F0502020204030204" pitchFamily="34" charset="0"/>
                <a:cs typeface="Arial" panose="020B0604020202020204" pitchFamily="34" charset="0"/>
              </a:rPr>
              <a:t> Συνεργατικό Ταμείο Υγείας, καθώς και στοιχεία επικοινωνίας για περισσότερες πληροφορίες.</a:t>
            </a:r>
            <a:endParaRPr lang="el-GR" sz="1400" dirty="0">
              <a:effectLst/>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endParaRPr lang="el-GR" sz="1400" dirty="0"/>
          </a:p>
        </p:txBody>
      </p:sp>
      <p:sp>
        <p:nvSpPr>
          <p:cNvPr id="3" name="Slide Number Placeholder 2">
            <a:extLst>
              <a:ext uri="{FF2B5EF4-FFF2-40B4-BE49-F238E27FC236}">
                <a16:creationId xmlns:a16="http://schemas.microsoft.com/office/drawing/2014/main" id="{EAE27AD6-0E53-024A-0E16-BE3E9FFF23F9}"/>
              </a:ext>
            </a:extLst>
          </p:cNvPr>
          <p:cNvSpPr>
            <a:spLocks noGrp="1"/>
          </p:cNvSpPr>
          <p:nvPr>
            <p:ph type="sldNum" sz="quarter" idx="12"/>
          </p:nvPr>
        </p:nvSpPr>
        <p:spPr/>
        <p:txBody>
          <a:bodyPr/>
          <a:lstStyle/>
          <a:p>
            <a:fld id="{8DC175FB-C54F-4A94-ACE8-5C9BF3789BF7}" type="slidenum">
              <a:rPr lang="en-US" smtClean="0"/>
              <a:t>8</a:t>
            </a:fld>
            <a:endParaRPr lang="en-US"/>
          </a:p>
        </p:txBody>
      </p:sp>
      <p:pic>
        <p:nvPicPr>
          <p:cNvPr id="4" name="Picture 3" descr="C:\Users\e.orphanidou\AppData\Local\Microsoft\Windows\Temporary Internet Files\Content.Outlook\E1N6FMDA\Universal Life final SPONSORSHIP LOGO-01.png">
            <a:extLst>
              <a:ext uri="{FF2B5EF4-FFF2-40B4-BE49-F238E27FC236}">
                <a16:creationId xmlns:a16="http://schemas.microsoft.com/office/drawing/2014/main" id="{2A23D0BE-11EC-A8DC-F0DB-07B6A51EB5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7450" y="221921"/>
            <a:ext cx="2010084" cy="415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397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629900" y="163286"/>
            <a:ext cx="996043" cy="11511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13" name="Picture 12" descr="C:\Users\e.orphanidou\AppData\Local\Microsoft\Windows\Temporary Internet Files\Content.Outlook\E1N6FMDA\Universal Life final SPONSORSHIP LOGO-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8427" y="6315062"/>
            <a:ext cx="2221173" cy="45950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oogle Shape;2143;p55">
            <a:extLst>
              <a:ext uri="{FF2B5EF4-FFF2-40B4-BE49-F238E27FC236}">
                <a16:creationId xmlns:a16="http://schemas.microsoft.com/office/drawing/2014/main" id="{4BEC49B3-BC7B-4F30-85C9-5E6A2EC58A5A}"/>
              </a:ext>
            </a:extLst>
          </p:cNvPr>
          <p:cNvGrpSpPr/>
          <p:nvPr/>
        </p:nvGrpSpPr>
        <p:grpSpPr>
          <a:xfrm>
            <a:off x="7801598" y="1702296"/>
            <a:ext cx="4101629" cy="2645288"/>
            <a:chOff x="3041525" y="953075"/>
            <a:chExt cx="2654525" cy="1849725"/>
          </a:xfrm>
          <a:solidFill>
            <a:schemeClr val="tx1">
              <a:lumMod val="50000"/>
              <a:lumOff val="50000"/>
            </a:schemeClr>
          </a:solidFill>
        </p:grpSpPr>
        <p:sp>
          <p:nvSpPr>
            <p:cNvPr id="9" name="Google Shape;2144;p55">
              <a:extLst>
                <a:ext uri="{FF2B5EF4-FFF2-40B4-BE49-F238E27FC236}">
                  <a16:creationId xmlns:a16="http://schemas.microsoft.com/office/drawing/2014/main" id="{F83B09F3-7F76-46D3-A891-332C00223D88}"/>
                </a:ext>
              </a:extLst>
            </p:cNvPr>
            <p:cNvSpPr/>
            <p:nvPr/>
          </p:nvSpPr>
          <p:spPr>
            <a:xfrm>
              <a:off x="3041525" y="953075"/>
              <a:ext cx="2654525" cy="1849725"/>
            </a:xfrm>
            <a:custGeom>
              <a:avLst/>
              <a:gdLst/>
              <a:ahLst/>
              <a:cxnLst/>
              <a:rect l="l" t="t" r="r" b="b"/>
              <a:pathLst>
                <a:path w="106181" h="73989" extrusionOk="0">
                  <a:moveTo>
                    <a:pt x="95936" y="2334"/>
                  </a:moveTo>
                  <a:lnTo>
                    <a:pt x="95936" y="71656"/>
                  </a:lnTo>
                  <a:lnTo>
                    <a:pt x="7265" y="71656"/>
                  </a:lnTo>
                  <a:lnTo>
                    <a:pt x="7265" y="2334"/>
                  </a:lnTo>
                  <a:close/>
                  <a:moveTo>
                    <a:pt x="5467" y="1"/>
                  </a:moveTo>
                  <a:cubicBezTo>
                    <a:pt x="2448" y="1"/>
                    <a:pt x="1" y="2448"/>
                    <a:pt x="1" y="5467"/>
                  </a:cubicBezTo>
                  <a:lnTo>
                    <a:pt x="1" y="68522"/>
                  </a:lnTo>
                  <a:cubicBezTo>
                    <a:pt x="1" y="71542"/>
                    <a:pt x="2448" y="73988"/>
                    <a:pt x="5467" y="73988"/>
                  </a:cubicBezTo>
                  <a:lnTo>
                    <a:pt x="100713" y="73988"/>
                  </a:lnTo>
                  <a:cubicBezTo>
                    <a:pt x="103732" y="73988"/>
                    <a:pt x="106179" y="71542"/>
                    <a:pt x="106179" y="68522"/>
                  </a:cubicBezTo>
                  <a:lnTo>
                    <a:pt x="106179" y="5467"/>
                  </a:lnTo>
                  <a:cubicBezTo>
                    <a:pt x="106181" y="2448"/>
                    <a:pt x="103732" y="1"/>
                    <a:pt x="100713" y="1"/>
                  </a:cubicBezTo>
                  <a:close/>
                </a:path>
              </a:pathLst>
            </a:custGeom>
            <a:grpFill/>
            <a:ln>
              <a:noFill/>
            </a:ln>
          </p:spPr>
          <p:txBody>
            <a:bodyPr spcFirstLastPara="1" wrap="square" lIns="121900" tIns="121900" rIns="121900" bIns="121900" anchor="ctr" anchorCtr="0">
              <a:noAutofit/>
            </a:bodyPr>
            <a:lstStyle/>
            <a:p>
              <a:endParaRPr sz="2400"/>
            </a:p>
          </p:txBody>
        </p:sp>
        <p:sp>
          <p:nvSpPr>
            <p:cNvPr id="10" name="Google Shape;2145;p55">
              <a:extLst>
                <a:ext uri="{FF2B5EF4-FFF2-40B4-BE49-F238E27FC236}">
                  <a16:creationId xmlns:a16="http://schemas.microsoft.com/office/drawing/2014/main" id="{CE604C6F-9DDE-47E0-ABC5-EE7D127A24CF}"/>
                </a:ext>
              </a:extLst>
            </p:cNvPr>
            <p:cNvSpPr/>
            <p:nvPr/>
          </p:nvSpPr>
          <p:spPr>
            <a:xfrm>
              <a:off x="5491600" y="1806950"/>
              <a:ext cx="147600" cy="142000"/>
            </a:xfrm>
            <a:custGeom>
              <a:avLst/>
              <a:gdLst/>
              <a:ahLst/>
              <a:cxnLst/>
              <a:rect l="l" t="t" r="r" b="b"/>
              <a:pathLst>
                <a:path w="5904" h="5680" extrusionOk="0">
                  <a:moveTo>
                    <a:pt x="2841" y="0"/>
                  </a:moveTo>
                  <a:cubicBezTo>
                    <a:pt x="1273" y="0"/>
                    <a:pt x="1" y="1272"/>
                    <a:pt x="1" y="2839"/>
                  </a:cubicBezTo>
                  <a:cubicBezTo>
                    <a:pt x="1" y="3988"/>
                    <a:pt x="693" y="5024"/>
                    <a:pt x="1753" y="5464"/>
                  </a:cubicBezTo>
                  <a:cubicBezTo>
                    <a:pt x="2104" y="5609"/>
                    <a:pt x="2473" y="5680"/>
                    <a:pt x="2839" y="5680"/>
                  </a:cubicBezTo>
                  <a:cubicBezTo>
                    <a:pt x="3578" y="5680"/>
                    <a:pt x="4305" y="5391"/>
                    <a:pt x="4848" y="4848"/>
                  </a:cubicBezTo>
                  <a:cubicBezTo>
                    <a:pt x="5661" y="4037"/>
                    <a:pt x="5903" y="2815"/>
                    <a:pt x="5464" y="1754"/>
                  </a:cubicBezTo>
                  <a:cubicBezTo>
                    <a:pt x="5024" y="694"/>
                    <a:pt x="3988" y="0"/>
                    <a:pt x="2841" y="0"/>
                  </a:cubicBezTo>
                  <a:close/>
                </a:path>
              </a:pathLst>
            </a:custGeom>
            <a:grpFill/>
            <a:ln>
              <a:noFill/>
            </a:ln>
          </p:spPr>
          <p:txBody>
            <a:bodyPr spcFirstLastPara="1" wrap="square" lIns="121900" tIns="121900" rIns="121900" bIns="121900" anchor="ctr" anchorCtr="0">
              <a:noAutofit/>
            </a:bodyPr>
            <a:lstStyle/>
            <a:p>
              <a:endParaRPr sz="2400"/>
            </a:p>
          </p:txBody>
        </p:sp>
        <p:sp>
          <p:nvSpPr>
            <p:cNvPr id="11" name="Google Shape;2146;p55">
              <a:extLst>
                <a:ext uri="{FF2B5EF4-FFF2-40B4-BE49-F238E27FC236}">
                  <a16:creationId xmlns:a16="http://schemas.microsoft.com/office/drawing/2014/main" id="{8BC5F469-2D4B-4A08-8452-1A005E34F345}"/>
                </a:ext>
              </a:extLst>
            </p:cNvPr>
            <p:cNvSpPr/>
            <p:nvPr/>
          </p:nvSpPr>
          <p:spPr>
            <a:xfrm>
              <a:off x="3118000" y="1599375"/>
              <a:ext cx="29325" cy="557150"/>
            </a:xfrm>
            <a:custGeom>
              <a:avLst/>
              <a:gdLst/>
              <a:ahLst/>
              <a:cxnLst/>
              <a:rect l="l" t="t" r="r" b="b"/>
              <a:pathLst>
                <a:path w="1173" h="22286" extrusionOk="0">
                  <a:moveTo>
                    <a:pt x="20" y="1"/>
                  </a:moveTo>
                  <a:cubicBezTo>
                    <a:pt x="8" y="1"/>
                    <a:pt x="0" y="10"/>
                    <a:pt x="0" y="20"/>
                  </a:cubicBezTo>
                  <a:lnTo>
                    <a:pt x="0" y="22266"/>
                  </a:lnTo>
                  <a:cubicBezTo>
                    <a:pt x="0" y="22276"/>
                    <a:pt x="8" y="22285"/>
                    <a:pt x="20" y="22285"/>
                  </a:cubicBezTo>
                  <a:lnTo>
                    <a:pt x="1153" y="22285"/>
                  </a:lnTo>
                  <a:cubicBezTo>
                    <a:pt x="1164" y="22285"/>
                    <a:pt x="1172" y="22276"/>
                    <a:pt x="1172" y="22266"/>
                  </a:cubicBezTo>
                  <a:lnTo>
                    <a:pt x="1172" y="20"/>
                  </a:lnTo>
                  <a:cubicBezTo>
                    <a:pt x="1172" y="10"/>
                    <a:pt x="1164" y="1"/>
                    <a:pt x="1153" y="1"/>
                  </a:cubicBezTo>
                  <a:close/>
                </a:path>
              </a:pathLst>
            </a:custGeom>
            <a:grpFill/>
            <a:ln>
              <a:noFill/>
            </a:ln>
          </p:spPr>
          <p:txBody>
            <a:bodyPr spcFirstLastPara="1" wrap="square" lIns="121900" tIns="121900" rIns="121900" bIns="121900" anchor="ctr" anchorCtr="0">
              <a:noAutofit/>
            </a:bodyPr>
            <a:lstStyle/>
            <a:p>
              <a:endParaRPr sz="2400"/>
            </a:p>
          </p:txBody>
        </p:sp>
      </p:grpSp>
      <p:pic>
        <p:nvPicPr>
          <p:cNvPr id="12" name="Picture 6">
            <a:extLst>
              <a:ext uri="{FF2B5EF4-FFF2-40B4-BE49-F238E27FC236}">
                <a16:creationId xmlns:a16="http://schemas.microsoft.com/office/drawing/2014/main" id="{AFB1A5B8-C3BC-40D3-8282-7208E18DA1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3239" y="1776603"/>
            <a:ext cx="3470375" cy="2496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9">
            <a:extLst>
              <a:ext uri="{FF2B5EF4-FFF2-40B4-BE49-F238E27FC236}">
                <a16:creationId xmlns:a16="http://schemas.microsoft.com/office/drawing/2014/main" id="{F63E6934-95BD-4A95-B32B-59646CE561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6912" y="198879"/>
            <a:ext cx="945932" cy="93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8">
            <a:extLst>
              <a:ext uri="{FF2B5EF4-FFF2-40B4-BE49-F238E27FC236}">
                <a16:creationId xmlns:a16="http://schemas.microsoft.com/office/drawing/2014/main" id="{CDD56584-49C0-42C8-9A6F-39B788B51CD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4725" y="4441022"/>
            <a:ext cx="1162974" cy="2146209"/>
          </a:xfrm>
          <a:prstGeom prst="roundRect">
            <a:avLst/>
          </a:prstGeom>
          <a:solidFill>
            <a:schemeClr val="bg2">
              <a:lumMod val="90000"/>
            </a:schemeClr>
          </a:solidFill>
          <a:ln>
            <a:noFill/>
          </a:ln>
        </p:spPr>
      </p:pic>
      <p:sp>
        <p:nvSpPr>
          <p:cNvPr id="18" name="Google Shape;2142;p55">
            <a:extLst>
              <a:ext uri="{FF2B5EF4-FFF2-40B4-BE49-F238E27FC236}">
                <a16:creationId xmlns:a16="http://schemas.microsoft.com/office/drawing/2014/main" id="{B8FE8F60-8F6D-43D4-8762-4BFAB6FA6E30}"/>
              </a:ext>
            </a:extLst>
          </p:cNvPr>
          <p:cNvSpPr txBox="1">
            <a:spLocks/>
          </p:cNvSpPr>
          <p:nvPr/>
        </p:nvSpPr>
        <p:spPr>
          <a:xfrm>
            <a:off x="583143" y="994343"/>
            <a:ext cx="11218059" cy="1112321"/>
          </a:xfrm>
          <a:prstGeom prst="rect">
            <a:avLst/>
          </a:prstGeom>
        </p:spPr>
        <p:txBody>
          <a:bodyPr spcFirstLastPara="1" vert="horz" wrap="square" lIns="121900" tIns="121900" rIns="121900" bIns="12190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2133"/>
              </a:spcAft>
            </a:pPr>
            <a:r>
              <a:rPr lang="el-GR" sz="1800" dirty="0">
                <a:solidFill>
                  <a:schemeClr val="tx1"/>
                </a:solidFill>
              </a:rPr>
              <a:t>Μέσω της διαδικτυακής πύλης U</a:t>
            </a:r>
            <a:r>
              <a:rPr lang="en-US" sz="1800" dirty="0">
                <a:solidFill>
                  <a:schemeClr val="tx1"/>
                </a:solidFill>
              </a:rPr>
              <a:t> </a:t>
            </a:r>
            <a:r>
              <a:rPr lang="el-GR" sz="1800" dirty="0" err="1">
                <a:solidFill>
                  <a:schemeClr val="tx1"/>
                </a:solidFill>
              </a:rPr>
              <a:t>connect</a:t>
            </a:r>
            <a:r>
              <a:rPr lang="el-GR" sz="1800" dirty="0">
                <a:solidFill>
                  <a:schemeClr val="tx1"/>
                </a:solidFill>
              </a:rPr>
              <a:t> σας προσφέρουμε ένα απλό και γρήγορο τρόπο πρόσβασης στα ασφαλιστικά σας συμβόλαια με την Universal Life, 24 ώρες το 24ωρο.</a:t>
            </a:r>
          </a:p>
        </p:txBody>
      </p:sp>
      <p:sp>
        <p:nvSpPr>
          <p:cNvPr id="19" name="Google Shape;206;p35">
            <a:extLst>
              <a:ext uri="{FF2B5EF4-FFF2-40B4-BE49-F238E27FC236}">
                <a16:creationId xmlns:a16="http://schemas.microsoft.com/office/drawing/2014/main" id="{93BA7D2B-DEA0-4F88-9DE5-308DBEFF93BE}"/>
              </a:ext>
            </a:extLst>
          </p:cNvPr>
          <p:cNvSpPr txBox="1">
            <a:spLocks/>
          </p:cNvSpPr>
          <p:nvPr/>
        </p:nvSpPr>
        <p:spPr>
          <a:xfrm>
            <a:off x="6192173" y="384320"/>
            <a:ext cx="8189652" cy="711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400"/>
              <a:buFont typeface="Fira Sans Condensed ExtraBold"/>
              <a:buNone/>
              <a:defRPr sz="2400" b="0" i="0" u="none" strike="noStrike" cap="none">
                <a:solidFill>
                  <a:schemeClr val="accent2"/>
                </a:solidFill>
                <a:latin typeface="Fira Sans Condensed ExtraBold"/>
                <a:ea typeface="Fira Sans Condensed ExtraBold"/>
                <a:cs typeface="Fira Sans Condensed ExtraBold"/>
                <a:sym typeface="Fira Sans Condensed ExtraBold"/>
              </a:defRPr>
            </a:lvl1pPr>
            <a:lvl2pPr marR="0" lvl="1" algn="l" rtl="0">
              <a:lnSpc>
                <a:spcPct val="100000"/>
              </a:lnSpc>
              <a:spcBef>
                <a:spcPts val="0"/>
              </a:spcBef>
              <a:spcAft>
                <a:spcPts val="0"/>
              </a:spcAft>
              <a:buClr>
                <a:schemeClr val="accent2"/>
              </a:buClr>
              <a:buSzPts val="2400"/>
              <a:buFont typeface="Muli"/>
              <a:buNone/>
              <a:defRPr sz="2400" b="0" i="0" u="none" strike="noStrike" cap="none">
                <a:solidFill>
                  <a:schemeClr val="accent2"/>
                </a:solidFill>
                <a:latin typeface="Muli"/>
                <a:ea typeface="Muli"/>
                <a:cs typeface="Muli"/>
                <a:sym typeface="Muli"/>
              </a:defRPr>
            </a:lvl2pPr>
            <a:lvl3pPr marR="0" lvl="2" algn="l" rtl="0">
              <a:lnSpc>
                <a:spcPct val="100000"/>
              </a:lnSpc>
              <a:spcBef>
                <a:spcPts val="0"/>
              </a:spcBef>
              <a:spcAft>
                <a:spcPts val="0"/>
              </a:spcAft>
              <a:buClr>
                <a:schemeClr val="accent2"/>
              </a:buClr>
              <a:buSzPts val="2400"/>
              <a:buFont typeface="Muli"/>
              <a:buNone/>
              <a:defRPr sz="2400" b="0" i="0" u="none" strike="noStrike" cap="none">
                <a:solidFill>
                  <a:schemeClr val="accent2"/>
                </a:solidFill>
                <a:latin typeface="Muli"/>
                <a:ea typeface="Muli"/>
                <a:cs typeface="Muli"/>
                <a:sym typeface="Muli"/>
              </a:defRPr>
            </a:lvl3pPr>
            <a:lvl4pPr marR="0" lvl="3" algn="l" rtl="0">
              <a:lnSpc>
                <a:spcPct val="100000"/>
              </a:lnSpc>
              <a:spcBef>
                <a:spcPts val="0"/>
              </a:spcBef>
              <a:spcAft>
                <a:spcPts val="0"/>
              </a:spcAft>
              <a:buClr>
                <a:schemeClr val="accent2"/>
              </a:buClr>
              <a:buSzPts val="2400"/>
              <a:buFont typeface="Muli"/>
              <a:buNone/>
              <a:defRPr sz="2400" b="0" i="0" u="none" strike="noStrike" cap="none">
                <a:solidFill>
                  <a:schemeClr val="accent2"/>
                </a:solidFill>
                <a:latin typeface="Muli"/>
                <a:ea typeface="Muli"/>
                <a:cs typeface="Muli"/>
                <a:sym typeface="Muli"/>
              </a:defRPr>
            </a:lvl4pPr>
            <a:lvl5pPr marR="0" lvl="4" algn="l" rtl="0">
              <a:lnSpc>
                <a:spcPct val="100000"/>
              </a:lnSpc>
              <a:spcBef>
                <a:spcPts val="0"/>
              </a:spcBef>
              <a:spcAft>
                <a:spcPts val="0"/>
              </a:spcAft>
              <a:buClr>
                <a:schemeClr val="accent2"/>
              </a:buClr>
              <a:buSzPts val="2400"/>
              <a:buFont typeface="Muli"/>
              <a:buNone/>
              <a:defRPr sz="2400" b="0" i="0" u="none" strike="noStrike" cap="none">
                <a:solidFill>
                  <a:schemeClr val="accent2"/>
                </a:solidFill>
                <a:latin typeface="Muli"/>
                <a:ea typeface="Muli"/>
                <a:cs typeface="Muli"/>
                <a:sym typeface="Muli"/>
              </a:defRPr>
            </a:lvl5pPr>
            <a:lvl6pPr marR="0" lvl="5" algn="l" rtl="0">
              <a:lnSpc>
                <a:spcPct val="100000"/>
              </a:lnSpc>
              <a:spcBef>
                <a:spcPts val="0"/>
              </a:spcBef>
              <a:spcAft>
                <a:spcPts val="0"/>
              </a:spcAft>
              <a:buClr>
                <a:schemeClr val="accent2"/>
              </a:buClr>
              <a:buSzPts val="2400"/>
              <a:buFont typeface="Muli"/>
              <a:buNone/>
              <a:defRPr sz="2400" b="0" i="0" u="none" strike="noStrike" cap="none">
                <a:solidFill>
                  <a:schemeClr val="accent2"/>
                </a:solidFill>
                <a:latin typeface="Muli"/>
                <a:ea typeface="Muli"/>
                <a:cs typeface="Muli"/>
                <a:sym typeface="Muli"/>
              </a:defRPr>
            </a:lvl6pPr>
            <a:lvl7pPr marR="0" lvl="6" algn="l" rtl="0">
              <a:lnSpc>
                <a:spcPct val="100000"/>
              </a:lnSpc>
              <a:spcBef>
                <a:spcPts val="0"/>
              </a:spcBef>
              <a:spcAft>
                <a:spcPts val="0"/>
              </a:spcAft>
              <a:buClr>
                <a:schemeClr val="accent2"/>
              </a:buClr>
              <a:buSzPts val="2400"/>
              <a:buFont typeface="Muli"/>
              <a:buNone/>
              <a:defRPr sz="2400" b="0" i="0" u="none" strike="noStrike" cap="none">
                <a:solidFill>
                  <a:schemeClr val="accent2"/>
                </a:solidFill>
                <a:latin typeface="Muli"/>
                <a:ea typeface="Muli"/>
                <a:cs typeface="Muli"/>
                <a:sym typeface="Muli"/>
              </a:defRPr>
            </a:lvl7pPr>
            <a:lvl8pPr marR="0" lvl="7" algn="l" rtl="0">
              <a:lnSpc>
                <a:spcPct val="100000"/>
              </a:lnSpc>
              <a:spcBef>
                <a:spcPts val="0"/>
              </a:spcBef>
              <a:spcAft>
                <a:spcPts val="0"/>
              </a:spcAft>
              <a:buClr>
                <a:schemeClr val="accent2"/>
              </a:buClr>
              <a:buSzPts val="2400"/>
              <a:buFont typeface="Muli"/>
              <a:buNone/>
              <a:defRPr sz="2400" b="0" i="0" u="none" strike="noStrike" cap="none">
                <a:solidFill>
                  <a:schemeClr val="accent2"/>
                </a:solidFill>
                <a:latin typeface="Muli"/>
                <a:ea typeface="Muli"/>
                <a:cs typeface="Muli"/>
                <a:sym typeface="Muli"/>
              </a:defRPr>
            </a:lvl8pPr>
            <a:lvl9pPr marR="0" lvl="8" algn="l" rtl="0">
              <a:lnSpc>
                <a:spcPct val="100000"/>
              </a:lnSpc>
              <a:spcBef>
                <a:spcPts val="0"/>
              </a:spcBef>
              <a:spcAft>
                <a:spcPts val="0"/>
              </a:spcAft>
              <a:buClr>
                <a:schemeClr val="accent2"/>
              </a:buClr>
              <a:buSzPts val="2400"/>
              <a:buFont typeface="Muli"/>
              <a:buNone/>
              <a:defRPr sz="2400" b="0" i="0" u="none" strike="noStrike" cap="none">
                <a:solidFill>
                  <a:schemeClr val="accent2"/>
                </a:solidFill>
                <a:latin typeface="Muli"/>
                <a:ea typeface="Muli"/>
                <a:cs typeface="Muli"/>
                <a:sym typeface="Muli"/>
              </a:defRPr>
            </a:lvl9pPr>
          </a:lstStyle>
          <a:p>
            <a:r>
              <a:rPr lang="en-US" sz="3200" b="1" dirty="0">
                <a:solidFill>
                  <a:srgbClr val="004C00"/>
                </a:solidFill>
                <a:latin typeface="Bahnschrift" panose="020B0502040204020203" pitchFamily="34" charset="0"/>
                <a:ea typeface="Microsoft Sans Serif" panose="020B0604020202020204" pitchFamily="34" charset="0"/>
                <a:cs typeface="Microsoft Sans Serif" panose="020B0604020202020204" pitchFamily="34" charset="0"/>
              </a:rPr>
              <a:t>U connect </a:t>
            </a:r>
            <a:endParaRPr lang="el-GR" sz="3200" b="1" dirty="0">
              <a:solidFill>
                <a:srgbClr val="004C00"/>
              </a:solidFill>
              <a:latin typeface="Bahnschrift" panose="020B0502040204020203" pitchFamily="34" charset="0"/>
              <a:ea typeface="Microsoft Sans Serif" panose="020B0604020202020204" pitchFamily="34" charset="0"/>
              <a:cs typeface="Microsoft Sans Serif" panose="020B0604020202020204" pitchFamily="34" charset="0"/>
            </a:endParaRPr>
          </a:p>
        </p:txBody>
      </p:sp>
      <p:sp>
        <p:nvSpPr>
          <p:cNvPr id="22" name="TextBox 21">
            <a:extLst>
              <a:ext uri="{FF2B5EF4-FFF2-40B4-BE49-F238E27FC236}">
                <a16:creationId xmlns:a16="http://schemas.microsoft.com/office/drawing/2014/main" id="{BCEE51C6-CA5B-4CC1-87DC-578EA3077731}"/>
              </a:ext>
            </a:extLst>
          </p:cNvPr>
          <p:cNvSpPr txBox="1"/>
          <p:nvPr/>
        </p:nvSpPr>
        <p:spPr>
          <a:xfrm>
            <a:off x="597327" y="1926826"/>
            <a:ext cx="7586151" cy="1200329"/>
          </a:xfrm>
          <a:prstGeom prst="rect">
            <a:avLst/>
          </a:prstGeom>
          <a:noFill/>
        </p:spPr>
        <p:txBody>
          <a:bodyPr wrap="square">
            <a:spAutoFit/>
          </a:bodyPr>
          <a:lstStyle/>
          <a:p>
            <a:r>
              <a:rPr lang="el-GR" dirty="0"/>
              <a:t>Μέσω του </a:t>
            </a:r>
            <a:r>
              <a:rPr lang="en-US" dirty="0"/>
              <a:t>Uconnect </a:t>
            </a:r>
            <a:r>
              <a:rPr lang="el-GR" dirty="0"/>
              <a:t>μπορείτε</a:t>
            </a:r>
            <a:r>
              <a:rPr lang="en-US" dirty="0"/>
              <a:t>:</a:t>
            </a:r>
          </a:p>
          <a:p>
            <a:pPr marL="285750" indent="-285750">
              <a:buFont typeface="Arial" panose="020B0604020202020204" pitchFamily="34" charset="0"/>
              <a:buChar char="•"/>
            </a:pPr>
            <a:r>
              <a:rPr lang="el-GR" dirty="0"/>
              <a:t>Να ελέγχετε τις ημερομηνίες έναρξης/λήξης των ασφαλιστηρίων σας</a:t>
            </a:r>
          </a:p>
          <a:p>
            <a:pPr marL="285750" indent="-285750">
              <a:buFont typeface="Arial" panose="020B0604020202020204" pitchFamily="34" charset="0"/>
              <a:buChar char="•"/>
            </a:pPr>
            <a:r>
              <a:rPr lang="el-GR" dirty="0"/>
              <a:t>Να βλέπετε ωφελήματα που περιλαμβάνονται στα ασφαλιστήρια σας</a:t>
            </a:r>
          </a:p>
          <a:p>
            <a:endParaRPr lang="el-GR" dirty="0"/>
          </a:p>
        </p:txBody>
      </p:sp>
      <p:sp>
        <p:nvSpPr>
          <p:cNvPr id="23" name="TextBox 22">
            <a:extLst>
              <a:ext uri="{FF2B5EF4-FFF2-40B4-BE49-F238E27FC236}">
                <a16:creationId xmlns:a16="http://schemas.microsoft.com/office/drawing/2014/main" id="{82A93685-7500-476C-8299-11798F4059BB}"/>
              </a:ext>
            </a:extLst>
          </p:cNvPr>
          <p:cNvSpPr txBox="1"/>
          <p:nvPr/>
        </p:nvSpPr>
        <p:spPr>
          <a:xfrm>
            <a:off x="4532436" y="4564395"/>
            <a:ext cx="7054886" cy="1477328"/>
          </a:xfrm>
          <a:prstGeom prst="rect">
            <a:avLst/>
          </a:prstGeom>
          <a:noFill/>
        </p:spPr>
        <p:txBody>
          <a:bodyPr wrap="square">
            <a:spAutoFit/>
          </a:bodyPr>
          <a:lstStyle/>
          <a:p>
            <a:endParaRPr lang="el-GR" dirty="0"/>
          </a:p>
          <a:p>
            <a:r>
              <a:rPr lang="el-GR" dirty="0"/>
              <a:t>Επιπρόσθετα θα μπορείτε να έχετε άμεση πρόσβαση:</a:t>
            </a:r>
          </a:p>
          <a:p>
            <a:pPr marL="285750" indent="-285750">
              <a:buFont typeface="Arial" panose="020B0604020202020204" pitchFamily="34" charset="0"/>
              <a:buChar char="•"/>
            </a:pPr>
            <a:r>
              <a:rPr lang="el-GR" dirty="0"/>
              <a:t>Σε όλα τα απαραίτητα έγγραφα των ασφαλιστηρίων σας</a:t>
            </a:r>
          </a:p>
          <a:p>
            <a:pPr marL="285750" indent="-285750">
              <a:buFont typeface="Arial" panose="020B0604020202020204" pitchFamily="34" charset="0"/>
              <a:buChar char="•"/>
            </a:pPr>
            <a:r>
              <a:rPr lang="el-GR" dirty="0"/>
              <a:t>Στα στοιχεία επικοινωνίας του ασφαλιστικού σας συμβούλου</a:t>
            </a:r>
          </a:p>
          <a:p>
            <a:pPr marL="285750" indent="-285750">
              <a:buFont typeface="Arial" panose="020B0604020202020204" pitchFamily="34" charset="0"/>
              <a:buChar char="•"/>
            </a:pPr>
            <a:r>
              <a:rPr lang="el-GR" dirty="0"/>
              <a:t>Στο  </a:t>
            </a:r>
            <a:r>
              <a:rPr lang="el-GR" dirty="0" err="1"/>
              <a:t>My</a:t>
            </a:r>
            <a:r>
              <a:rPr lang="el-GR" dirty="0"/>
              <a:t> </a:t>
            </a:r>
            <a:r>
              <a:rPr lang="el-GR" dirty="0" err="1"/>
              <a:t>Digital</a:t>
            </a:r>
            <a:r>
              <a:rPr lang="el-GR" dirty="0"/>
              <a:t> </a:t>
            </a:r>
            <a:r>
              <a:rPr lang="el-GR" dirty="0" err="1"/>
              <a:t>Doctor</a:t>
            </a:r>
            <a:r>
              <a:rPr lang="el-GR" dirty="0"/>
              <a:t> για έγκαιρη ανάλυση συμπτωμάτων</a:t>
            </a:r>
          </a:p>
        </p:txBody>
      </p:sp>
      <p:sp>
        <p:nvSpPr>
          <p:cNvPr id="16" name="Google Shape;2147;p55">
            <a:extLst>
              <a:ext uri="{FF2B5EF4-FFF2-40B4-BE49-F238E27FC236}">
                <a16:creationId xmlns:a16="http://schemas.microsoft.com/office/drawing/2014/main" id="{F77F9010-54D2-4446-9E42-61CA47BC01A1}"/>
              </a:ext>
            </a:extLst>
          </p:cNvPr>
          <p:cNvSpPr/>
          <p:nvPr/>
        </p:nvSpPr>
        <p:spPr>
          <a:xfrm>
            <a:off x="2414725" y="4439107"/>
            <a:ext cx="1162975" cy="2148124"/>
          </a:xfrm>
          <a:custGeom>
            <a:avLst/>
            <a:gdLst/>
            <a:ahLst/>
            <a:cxnLst/>
            <a:rect l="l" t="t" r="r" b="b"/>
            <a:pathLst>
              <a:path w="41330" h="83929" extrusionOk="0">
                <a:moveTo>
                  <a:pt x="6561" y="2464"/>
                </a:moveTo>
                <a:cubicBezTo>
                  <a:pt x="6569" y="2464"/>
                  <a:pt x="6576" y="2464"/>
                  <a:pt x="6583" y="2464"/>
                </a:cubicBezTo>
                <a:lnTo>
                  <a:pt x="11428" y="2485"/>
                </a:lnTo>
                <a:lnTo>
                  <a:pt x="13376" y="2496"/>
                </a:lnTo>
                <a:cubicBezTo>
                  <a:pt x="14118" y="2498"/>
                  <a:pt x="14717" y="3128"/>
                  <a:pt x="14713" y="3902"/>
                </a:cubicBezTo>
                <a:lnTo>
                  <a:pt x="14711" y="4905"/>
                </a:lnTo>
                <a:cubicBezTo>
                  <a:pt x="14707" y="5679"/>
                  <a:pt x="15306" y="6309"/>
                  <a:pt x="16048" y="6313"/>
                </a:cubicBezTo>
                <a:lnTo>
                  <a:pt x="26841" y="6361"/>
                </a:lnTo>
                <a:cubicBezTo>
                  <a:pt x="26843" y="6361"/>
                  <a:pt x="26845" y="6361"/>
                  <a:pt x="26847" y="6361"/>
                </a:cubicBezTo>
                <a:cubicBezTo>
                  <a:pt x="27587" y="6361"/>
                  <a:pt x="28188" y="5738"/>
                  <a:pt x="28191" y="4966"/>
                </a:cubicBezTo>
                <a:lnTo>
                  <a:pt x="28196" y="3965"/>
                </a:lnTo>
                <a:cubicBezTo>
                  <a:pt x="28198" y="3193"/>
                  <a:pt x="28800" y="2569"/>
                  <a:pt x="29541" y="2569"/>
                </a:cubicBezTo>
                <a:cubicBezTo>
                  <a:pt x="29543" y="2569"/>
                  <a:pt x="29544" y="2569"/>
                  <a:pt x="29546" y="2569"/>
                </a:cubicBezTo>
                <a:lnTo>
                  <a:pt x="35083" y="2595"/>
                </a:lnTo>
                <a:cubicBezTo>
                  <a:pt x="37488" y="2606"/>
                  <a:pt x="39428" y="4558"/>
                  <a:pt x="39418" y="6957"/>
                </a:cubicBezTo>
                <a:lnTo>
                  <a:pt x="39123" y="76641"/>
                </a:lnTo>
                <a:cubicBezTo>
                  <a:pt x="39113" y="79034"/>
                  <a:pt x="37165" y="80966"/>
                  <a:pt x="34768" y="80966"/>
                </a:cubicBezTo>
                <a:cubicBezTo>
                  <a:pt x="34761" y="80966"/>
                  <a:pt x="34754" y="80966"/>
                  <a:pt x="34746" y="80966"/>
                </a:cubicBezTo>
                <a:lnTo>
                  <a:pt x="6248" y="80835"/>
                </a:lnTo>
                <a:cubicBezTo>
                  <a:pt x="3843" y="80824"/>
                  <a:pt x="1901" y="78872"/>
                  <a:pt x="1911" y="76473"/>
                </a:cubicBezTo>
                <a:lnTo>
                  <a:pt x="2206" y="6790"/>
                </a:lnTo>
                <a:cubicBezTo>
                  <a:pt x="2217" y="4397"/>
                  <a:pt x="4165" y="2464"/>
                  <a:pt x="6561" y="2464"/>
                </a:cubicBezTo>
                <a:close/>
                <a:moveTo>
                  <a:pt x="6535" y="1"/>
                </a:moveTo>
                <a:cubicBezTo>
                  <a:pt x="3114" y="1"/>
                  <a:pt x="332" y="2760"/>
                  <a:pt x="317" y="6177"/>
                </a:cubicBezTo>
                <a:lnTo>
                  <a:pt x="15" y="77568"/>
                </a:lnTo>
                <a:cubicBezTo>
                  <a:pt x="0" y="80992"/>
                  <a:pt x="2772" y="83782"/>
                  <a:pt x="6207" y="83797"/>
                </a:cubicBezTo>
                <a:lnTo>
                  <a:pt x="34763" y="83928"/>
                </a:lnTo>
                <a:cubicBezTo>
                  <a:pt x="34773" y="83928"/>
                  <a:pt x="34784" y="83928"/>
                  <a:pt x="34794" y="83928"/>
                </a:cubicBezTo>
                <a:cubicBezTo>
                  <a:pt x="38216" y="83928"/>
                  <a:pt x="40998" y="81169"/>
                  <a:pt x="41012" y="77752"/>
                </a:cubicBezTo>
                <a:lnTo>
                  <a:pt x="41315" y="6361"/>
                </a:lnTo>
                <a:cubicBezTo>
                  <a:pt x="41329" y="2936"/>
                  <a:pt x="38557" y="147"/>
                  <a:pt x="35123" y="132"/>
                </a:cubicBezTo>
                <a:lnTo>
                  <a:pt x="6566" y="1"/>
                </a:lnTo>
                <a:cubicBezTo>
                  <a:pt x="6556" y="1"/>
                  <a:pt x="6546" y="1"/>
                  <a:pt x="6535" y="1"/>
                </a:cubicBezTo>
                <a:close/>
              </a:path>
            </a:pathLst>
          </a:custGeom>
          <a:solidFill>
            <a:schemeClr val="bg2">
              <a:lumMod val="90000"/>
            </a:schemeClr>
          </a:solidFill>
          <a:ln>
            <a:noFill/>
          </a:ln>
        </p:spPr>
        <p:txBody>
          <a:bodyPr spcFirstLastPara="1" wrap="square" lIns="121900" tIns="121900" rIns="121900" bIns="121900" anchor="ctr" anchorCtr="0">
            <a:noAutofit/>
          </a:bodyPr>
          <a:lstStyle/>
          <a:p>
            <a:endParaRPr sz="2400" dirty="0"/>
          </a:p>
        </p:txBody>
      </p:sp>
    </p:spTree>
    <p:extLst>
      <p:ext uri="{BB962C8B-B14F-4D97-AF65-F5344CB8AC3E}">
        <p14:creationId xmlns:p14="http://schemas.microsoft.com/office/powerpoint/2010/main" val="1664309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6309</TotalTime>
  <Words>1254</Words>
  <Application>Microsoft Office PowerPoint</Application>
  <PresentationFormat>Widescreen</PresentationFormat>
  <Paragraphs>137</Paragraphs>
  <Slides>11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Bahnschrift</vt:lpstr>
      <vt:lpstr>Bahnschrift SemiBold</vt:lpstr>
      <vt:lpstr>Calibri</vt:lpstr>
      <vt:lpstr>Calibri Light</vt:lpstr>
      <vt:lpstr>Century Gothic</vt:lpstr>
      <vt:lpstr>Fira Sans Condensed ExtraBold</vt:lpstr>
      <vt:lpstr>Roboto Regular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Emilia Orphanidou</dc:creator>
  <cp:lastModifiedBy>Marios Mardas</cp:lastModifiedBy>
  <cp:revision>129</cp:revision>
  <cp:lastPrinted>2023-11-02T13:04:53Z</cp:lastPrinted>
  <dcterms:created xsi:type="dcterms:W3CDTF">2021-06-24T09:38:23Z</dcterms:created>
  <dcterms:modified xsi:type="dcterms:W3CDTF">2023-12-28T13:28:31Z</dcterms:modified>
</cp:coreProperties>
</file>